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40"/>
  </p:notesMasterIdLst>
  <p:handoutMasterIdLst>
    <p:handoutMasterId r:id="rId41"/>
  </p:handoutMasterIdLst>
  <p:sldIdLst>
    <p:sldId id="256" r:id="rId6"/>
    <p:sldId id="275" r:id="rId7"/>
    <p:sldId id="277" r:id="rId8"/>
    <p:sldId id="278" r:id="rId9"/>
    <p:sldId id="1232" r:id="rId10"/>
    <p:sldId id="263" r:id="rId11"/>
    <p:sldId id="264" r:id="rId12"/>
    <p:sldId id="265" r:id="rId13"/>
    <p:sldId id="257" r:id="rId14"/>
    <p:sldId id="258" r:id="rId15"/>
    <p:sldId id="261" r:id="rId16"/>
    <p:sldId id="262" r:id="rId17"/>
    <p:sldId id="280" r:id="rId18"/>
    <p:sldId id="281" r:id="rId19"/>
    <p:sldId id="279" r:id="rId20"/>
    <p:sldId id="266" r:id="rId21"/>
    <p:sldId id="283" r:id="rId22"/>
    <p:sldId id="282" r:id="rId23"/>
    <p:sldId id="285" r:id="rId24"/>
    <p:sldId id="284" r:id="rId25"/>
    <p:sldId id="286" r:id="rId26"/>
    <p:sldId id="287" r:id="rId27"/>
    <p:sldId id="288" r:id="rId28"/>
    <p:sldId id="289" r:id="rId29"/>
    <p:sldId id="290" r:id="rId30"/>
    <p:sldId id="291" r:id="rId31"/>
    <p:sldId id="294" r:id="rId32"/>
    <p:sldId id="293" r:id="rId33"/>
    <p:sldId id="295" r:id="rId34"/>
    <p:sldId id="296" r:id="rId35"/>
    <p:sldId id="267" r:id="rId36"/>
    <p:sldId id="268" r:id="rId37"/>
    <p:sldId id="269" r:id="rId38"/>
    <p:sldId id="358"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B4AD512-90E7-8D4E-99DC-1EC8FE9C2ACC}">
          <p14:sldIdLst>
            <p14:sldId id="256"/>
            <p14:sldId id="275"/>
            <p14:sldId id="277"/>
            <p14:sldId id="278"/>
            <p14:sldId id="1232"/>
            <p14:sldId id="263"/>
            <p14:sldId id="264"/>
            <p14:sldId id="265"/>
            <p14:sldId id="257"/>
            <p14:sldId id="258"/>
            <p14:sldId id="261"/>
            <p14:sldId id="262"/>
            <p14:sldId id="280"/>
            <p14:sldId id="281"/>
            <p14:sldId id="279"/>
            <p14:sldId id="266"/>
            <p14:sldId id="283"/>
            <p14:sldId id="282"/>
            <p14:sldId id="285"/>
            <p14:sldId id="284"/>
            <p14:sldId id="286"/>
            <p14:sldId id="287"/>
            <p14:sldId id="288"/>
            <p14:sldId id="289"/>
            <p14:sldId id="290"/>
            <p14:sldId id="291"/>
            <p14:sldId id="294"/>
            <p14:sldId id="293"/>
            <p14:sldId id="295"/>
            <p14:sldId id="296"/>
            <p14:sldId id="267"/>
            <p14:sldId id="268"/>
            <p14:sldId id="269"/>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D"/>
    <a:srgbClr val="FFFDFF"/>
    <a:srgbClr val="FDFFFF"/>
    <a:srgbClr val="FEFEFE"/>
    <a:srgbClr val="FEFFFE"/>
    <a:srgbClr val="FFFEFE"/>
    <a:srgbClr val="FEFEFF"/>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76" autoAdjust="0"/>
  </p:normalViewPr>
  <p:slideViewPr>
    <p:cSldViewPr snapToGrid="0" snapToObjects="1">
      <p:cViewPr varScale="1">
        <p:scale>
          <a:sx n="84" d="100"/>
          <a:sy n="84" d="100"/>
        </p:scale>
        <p:origin x="196" y="108"/>
      </p:cViewPr>
      <p:guideLst/>
    </p:cSldViewPr>
  </p:slideViewPr>
  <p:outlineViewPr>
    <p:cViewPr>
      <p:scale>
        <a:sx n="33" d="100"/>
        <a:sy n="33" d="100"/>
      </p:scale>
      <p:origin x="0" y="-4924"/>
    </p:cViewPr>
  </p:outlineViewPr>
  <p:notesTextViewPr>
    <p:cViewPr>
      <p:scale>
        <a:sx n="40" d="100"/>
        <a:sy n="40"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09.06.2023</a:t>
            </a:fld>
            <a:endParaRPr lang="de-DE" dirty="0">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09.06.2023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dirty="0"/>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a:t>
            </a:fld>
            <a:endParaRPr lang="en-GB"/>
          </a:p>
        </p:txBody>
      </p:sp>
    </p:spTree>
    <p:extLst>
      <p:ext uri="{BB962C8B-B14F-4D97-AF65-F5344CB8AC3E}">
        <p14:creationId xmlns:p14="http://schemas.microsoft.com/office/powerpoint/2010/main" val="334269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11</a:t>
            </a:fld>
            <a:endParaRPr lang="en-GB"/>
          </a:p>
        </p:txBody>
      </p:sp>
    </p:spTree>
    <p:extLst>
      <p:ext uri="{BB962C8B-B14F-4D97-AF65-F5344CB8AC3E}">
        <p14:creationId xmlns:p14="http://schemas.microsoft.com/office/powerpoint/2010/main" val="92579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12</a:t>
            </a:fld>
            <a:endParaRPr lang="en-GB"/>
          </a:p>
        </p:txBody>
      </p:sp>
    </p:spTree>
    <p:extLst>
      <p:ext uri="{BB962C8B-B14F-4D97-AF65-F5344CB8AC3E}">
        <p14:creationId xmlns:p14="http://schemas.microsoft.com/office/powerpoint/2010/main" val="159205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13</a:t>
            </a:fld>
            <a:endParaRPr lang="en-GB"/>
          </a:p>
        </p:txBody>
      </p:sp>
    </p:spTree>
    <p:extLst>
      <p:ext uri="{BB962C8B-B14F-4D97-AF65-F5344CB8AC3E}">
        <p14:creationId xmlns:p14="http://schemas.microsoft.com/office/powerpoint/2010/main" val="94088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14</a:t>
            </a:fld>
            <a:endParaRPr lang="en-GB"/>
          </a:p>
        </p:txBody>
      </p:sp>
    </p:spTree>
    <p:extLst>
      <p:ext uri="{BB962C8B-B14F-4D97-AF65-F5344CB8AC3E}">
        <p14:creationId xmlns:p14="http://schemas.microsoft.com/office/powerpoint/2010/main" val="2059088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15</a:t>
            </a:fld>
            <a:endParaRPr lang="en-GB"/>
          </a:p>
        </p:txBody>
      </p:sp>
    </p:spTree>
    <p:extLst>
      <p:ext uri="{BB962C8B-B14F-4D97-AF65-F5344CB8AC3E}">
        <p14:creationId xmlns:p14="http://schemas.microsoft.com/office/powerpoint/2010/main" val="3228345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16</a:t>
            </a:fld>
            <a:endParaRPr lang="en-GB"/>
          </a:p>
        </p:txBody>
      </p:sp>
    </p:spTree>
    <p:extLst>
      <p:ext uri="{BB962C8B-B14F-4D97-AF65-F5344CB8AC3E}">
        <p14:creationId xmlns:p14="http://schemas.microsoft.com/office/powerpoint/2010/main" val="90904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17</a:t>
            </a:fld>
            <a:endParaRPr lang="en-GB"/>
          </a:p>
        </p:txBody>
      </p:sp>
    </p:spTree>
    <p:extLst>
      <p:ext uri="{BB962C8B-B14F-4D97-AF65-F5344CB8AC3E}">
        <p14:creationId xmlns:p14="http://schemas.microsoft.com/office/powerpoint/2010/main" val="61650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19</a:t>
            </a:fld>
            <a:endParaRPr lang="en-GB"/>
          </a:p>
        </p:txBody>
      </p:sp>
    </p:spTree>
    <p:extLst>
      <p:ext uri="{BB962C8B-B14F-4D97-AF65-F5344CB8AC3E}">
        <p14:creationId xmlns:p14="http://schemas.microsoft.com/office/powerpoint/2010/main" val="164618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20</a:t>
            </a:fld>
            <a:endParaRPr lang="en-GB"/>
          </a:p>
        </p:txBody>
      </p:sp>
    </p:spTree>
    <p:extLst>
      <p:ext uri="{BB962C8B-B14F-4D97-AF65-F5344CB8AC3E}">
        <p14:creationId xmlns:p14="http://schemas.microsoft.com/office/powerpoint/2010/main" val="3799597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21</a:t>
            </a:fld>
            <a:endParaRPr lang="en-GB"/>
          </a:p>
        </p:txBody>
      </p:sp>
    </p:spTree>
    <p:extLst>
      <p:ext uri="{BB962C8B-B14F-4D97-AF65-F5344CB8AC3E}">
        <p14:creationId xmlns:p14="http://schemas.microsoft.com/office/powerpoint/2010/main" val="173091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a:t>
            </a:fld>
            <a:endParaRPr lang="en-GB"/>
          </a:p>
        </p:txBody>
      </p:sp>
    </p:spTree>
    <p:extLst>
      <p:ext uri="{BB962C8B-B14F-4D97-AF65-F5344CB8AC3E}">
        <p14:creationId xmlns:p14="http://schemas.microsoft.com/office/powerpoint/2010/main" val="1209796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22</a:t>
            </a:fld>
            <a:endParaRPr lang="en-GB"/>
          </a:p>
        </p:txBody>
      </p:sp>
    </p:spTree>
    <p:extLst>
      <p:ext uri="{BB962C8B-B14F-4D97-AF65-F5344CB8AC3E}">
        <p14:creationId xmlns:p14="http://schemas.microsoft.com/office/powerpoint/2010/main" val="151965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23</a:t>
            </a:fld>
            <a:endParaRPr lang="en-GB"/>
          </a:p>
        </p:txBody>
      </p:sp>
    </p:spTree>
    <p:extLst>
      <p:ext uri="{BB962C8B-B14F-4D97-AF65-F5344CB8AC3E}">
        <p14:creationId xmlns:p14="http://schemas.microsoft.com/office/powerpoint/2010/main" val="292778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24</a:t>
            </a:fld>
            <a:endParaRPr lang="en-GB"/>
          </a:p>
        </p:txBody>
      </p:sp>
    </p:spTree>
    <p:extLst>
      <p:ext uri="{BB962C8B-B14F-4D97-AF65-F5344CB8AC3E}">
        <p14:creationId xmlns:p14="http://schemas.microsoft.com/office/powerpoint/2010/main" val="2690085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25</a:t>
            </a:fld>
            <a:endParaRPr lang="en-GB"/>
          </a:p>
        </p:txBody>
      </p:sp>
    </p:spTree>
    <p:extLst>
      <p:ext uri="{BB962C8B-B14F-4D97-AF65-F5344CB8AC3E}">
        <p14:creationId xmlns:p14="http://schemas.microsoft.com/office/powerpoint/2010/main" val="597361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26</a:t>
            </a:fld>
            <a:endParaRPr lang="en-GB"/>
          </a:p>
        </p:txBody>
      </p:sp>
    </p:spTree>
    <p:extLst>
      <p:ext uri="{BB962C8B-B14F-4D97-AF65-F5344CB8AC3E}">
        <p14:creationId xmlns:p14="http://schemas.microsoft.com/office/powerpoint/2010/main" val="120966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27</a:t>
            </a:fld>
            <a:endParaRPr lang="en-GB"/>
          </a:p>
        </p:txBody>
      </p:sp>
    </p:spTree>
    <p:extLst>
      <p:ext uri="{BB962C8B-B14F-4D97-AF65-F5344CB8AC3E}">
        <p14:creationId xmlns:p14="http://schemas.microsoft.com/office/powerpoint/2010/main" val="383781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28</a:t>
            </a:fld>
            <a:endParaRPr lang="en-GB"/>
          </a:p>
        </p:txBody>
      </p:sp>
    </p:spTree>
    <p:extLst>
      <p:ext uri="{BB962C8B-B14F-4D97-AF65-F5344CB8AC3E}">
        <p14:creationId xmlns:p14="http://schemas.microsoft.com/office/powerpoint/2010/main" val="3344841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29</a:t>
            </a:fld>
            <a:endParaRPr lang="en-GB"/>
          </a:p>
        </p:txBody>
      </p:sp>
    </p:spTree>
    <p:extLst>
      <p:ext uri="{BB962C8B-B14F-4D97-AF65-F5344CB8AC3E}">
        <p14:creationId xmlns:p14="http://schemas.microsoft.com/office/powerpoint/2010/main" val="3848002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30</a:t>
            </a:fld>
            <a:endParaRPr lang="en-GB"/>
          </a:p>
        </p:txBody>
      </p:sp>
    </p:spTree>
    <p:extLst>
      <p:ext uri="{BB962C8B-B14F-4D97-AF65-F5344CB8AC3E}">
        <p14:creationId xmlns:p14="http://schemas.microsoft.com/office/powerpoint/2010/main" val="1783181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31</a:t>
            </a:fld>
            <a:endParaRPr lang="en-GB"/>
          </a:p>
        </p:txBody>
      </p:sp>
    </p:spTree>
    <p:extLst>
      <p:ext uri="{BB962C8B-B14F-4D97-AF65-F5344CB8AC3E}">
        <p14:creationId xmlns:p14="http://schemas.microsoft.com/office/powerpoint/2010/main" val="35825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4</a:t>
            </a:fld>
            <a:endParaRPr lang="en-GB"/>
          </a:p>
        </p:txBody>
      </p:sp>
    </p:spTree>
    <p:extLst>
      <p:ext uri="{BB962C8B-B14F-4D97-AF65-F5344CB8AC3E}">
        <p14:creationId xmlns:p14="http://schemas.microsoft.com/office/powerpoint/2010/main" val="3129637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32</a:t>
            </a:fld>
            <a:endParaRPr lang="en-GB"/>
          </a:p>
        </p:txBody>
      </p:sp>
    </p:spTree>
    <p:extLst>
      <p:ext uri="{BB962C8B-B14F-4D97-AF65-F5344CB8AC3E}">
        <p14:creationId xmlns:p14="http://schemas.microsoft.com/office/powerpoint/2010/main" val="24684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33</a:t>
            </a:fld>
            <a:endParaRPr lang="en-GB"/>
          </a:p>
        </p:txBody>
      </p:sp>
    </p:spTree>
    <p:extLst>
      <p:ext uri="{BB962C8B-B14F-4D97-AF65-F5344CB8AC3E}">
        <p14:creationId xmlns:p14="http://schemas.microsoft.com/office/powerpoint/2010/main" val="282464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5</a:t>
            </a:fld>
            <a:endParaRPr lang="en-GB"/>
          </a:p>
        </p:txBody>
      </p:sp>
    </p:spTree>
    <p:extLst>
      <p:ext uri="{BB962C8B-B14F-4D97-AF65-F5344CB8AC3E}">
        <p14:creationId xmlns:p14="http://schemas.microsoft.com/office/powerpoint/2010/main" val="181641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6</a:t>
            </a:fld>
            <a:endParaRPr lang="en-GB"/>
          </a:p>
        </p:txBody>
      </p:sp>
    </p:spTree>
    <p:extLst>
      <p:ext uri="{BB962C8B-B14F-4D97-AF65-F5344CB8AC3E}">
        <p14:creationId xmlns:p14="http://schemas.microsoft.com/office/powerpoint/2010/main" val="98853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7</a:t>
            </a:fld>
            <a:endParaRPr lang="en-GB"/>
          </a:p>
        </p:txBody>
      </p:sp>
    </p:spTree>
    <p:extLst>
      <p:ext uri="{BB962C8B-B14F-4D97-AF65-F5344CB8AC3E}">
        <p14:creationId xmlns:p14="http://schemas.microsoft.com/office/powerpoint/2010/main" val="299086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8</a:t>
            </a:fld>
            <a:endParaRPr lang="en-GB"/>
          </a:p>
        </p:txBody>
      </p:sp>
    </p:spTree>
    <p:extLst>
      <p:ext uri="{BB962C8B-B14F-4D97-AF65-F5344CB8AC3E}">
        <p14:creationId xmlns:p14="http://schemas.microsoft.com/office/powerpoint/2010/main" val="172192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9</a:t>
            </a:fld>
            <a:endParaRPr lang="en-GB"/>
          </a:p>
        </p:txBody>
      </p:sp>
    </p:spTree>
    <p:extLst>
      <p:ext uri="{BB962C8B-B14F-4D97-AF65-F5344CB8AC3E}">
        <p14:creationId xmlns:p14="http://schemas.microsoft.com/office/powerpoint/2010/main" val="2229351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10</a:t>
            </a:fld>
            <a:endParaRPr lang="en-GB"/>
          </a:p>
        </p:txBody>
      </p:sp>
    </p:spTree>
    <p:extLst>
      <p:ext uri="{BB962C8B-B14F-4D97-AF65-F5344CB8AC3E}">
        <p14:creationId xmlns:p14="http://schemas.microsoft.com/office/powerpoint/2010/main" val="95576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dirty="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dirty="0"/>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dirty="0"/>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dirty="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dirty="0"/>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dirty="0"/>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dirty="0"/>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dirty="0"/>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dirty="0"/>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dirty="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5E4D-2AC3-438C-8EA1-A2D5B46DF0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31242-ACC9-41DE-A33B-4D848DFEF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8E388C-E782-4E82-83EA-84A9BCA498EA}"/>
              </a:ext>
            </a:extLst>
          </p:cNvPr>
          <p:cNvSpPr>
            <a:spLocks noGrp="1"/>
          </p:cNvSpPr>
          <p:nvPr>
            <p:ph type="dt" sz="half" idx="10"/>
          </p:nvPr>
        </p:nvSpPr>
        <p:spPr/>
        <p:txBody>
          <a:bodyPr/>
          <a:lstStyle/>
          <a:p>
            <a:fld id="{97FC3DEA-AA7C-442C-9437-D0D73D4D4968}" type="datetimeFigureOut">
              <a:rPr lang="en-US" smtClean="0"/>
              <a:t>6/9/2023</a:t>
            </a:fld>
            <a:endParaRPr lang="en-US"/>
          </a:p>
        </p:txBody>
      </p:sp>
      <p:sp>
        <p:nvSpPr>
          <p:cNvPr id="5" name="Footer Placeholder 4">
            <a:extLst>
              <a:ext uri="{FF2B5EF4-FFF2-40B4-BE49-F238E27FC236}">
                <a16:creationId xmlns:a16="http://schemas.microsoft.com/office/drawing/2014/main" id="{F26A4434-032F-4B82-9070-DD234437A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B3B6D-A503-47E7-90FF-BD7D047FE43A}"/>
              </a:ext>
            </a:extLst>
          </p:cNvPr>
          <p:cNvSpPr>
            <a:spLocks noGrp="1"/>
          </p:cNvSpPr>
          <p:nvPr>
            <p:ph type="sldNum" sz="quarter" idx="12"/>
          </p:nvPr>
        </p:nvSpPr>
        <p:spPr/>
        <p:txBody>
          <a:bodyPr/>
          <a:lstStyle/>
          <a:p>
            <a:fld id="{9C57FA66-9827-46A3-A411-AB5C98ACDAC5}" type="slidenum">
              <a:rPr lang="en-US" smtClean="0"/>
              <a:t>‹#›</a:t>
            </a:fld>
            <a:endParaRPr lang="en-US"/>
          </a:p>
        </p:txBody>
      </p:sp>
    </p:spTree>
    <p:extLst>
      <p:ext uri="{BB962C8B-B14F-4D97-AF65-F5344CB8AC3E}">
        <p14:creationId xmlns:p14="http://schemas.microsoft.com/office/powerpoint/2010/main" val="383329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Friday, June 9,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7341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07" r:id="rId6"/>
    <p:sldLayoutId id="2147483710" r:id="rId7"/>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hyperlink" Target="https://www.cog-genomics.org/plink/1.9/index"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2.png"/><Relationship Id="rId4" Type="http://schemas.openxmlformats.org/officeDocument/2006/relationships/hyperlink" Target="https://www.cog-genomics.org/plink/2.0/index"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D2EF-4D44-4AA7-B5AA-AE4079F13457}"/>
              </a:ext>
            </a:extLst>
          </p:cNvPr>
          <p:cNvSpPr>
            <a:spLocks noGrp="1"/>
          </p:cNvSpPr>
          <p:nvPr>
            <p:ph type="ctrTitle"/>
          </p:nvPr>
        </p:nvSpPr>
        <p:spPr>
          <a:xfrm>
            <a:off x="550864" y="549275"/>
            <a:ext cx="10871516" cy="984885"/>
          </a:xfrm>
        </p:spPr>
        <p:txBody>
          <a:bodyPr wrap="square" anchor="ctr">
            <a:normAutofit/>
          </a:bodyPr>
          <a:lstStyle/>
          <a:p>
            <a:r>
              <a:rPr lang="en-GB" sz="4800" dirty="0"/>
              <a:t>Volos Summer School</a:t>
            </a:r>
          </a:p>
        </p:txBody>
      </p:sp>
      <p:pic>
        <p:nvPicPr>
          <p:cNvPr id="22" name="Picture 3" descr="Abstract colorful background of freeze light curves">
            <a:extLst>
              <a:ext uri="{FF2B5EF4-FFF2-40B4-BE49-F238E27FC236}">
                <a16:creationId xmlns:a16="http://schemas.microsoft.com/office/drawing/2014/main" id="{2B623620-BE6B-4CF1-B06E-8858C8EE42C6}"/>
              </a:ext>
            </a:extLst>
          </p:cNvPr>
          <p:cNvPicPr>
            <a:picLocks noChangeAspect="1"/>
          </p:cNvPicPr>
          <p:nvPr/>
        </p:nvPicPr>
        <p:blipFill rotWithShape="1">
          <a:blip r:embed="rId2"/>
          <a:srcRect t="20420" b="2091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pic>
        <p:nvPicPr>
          <p:cNvPr id="5" name="Picture 4">
            <a:extLst>
              <a:ext uri="{FF2B5EF4-FFF2-40B4-BE49-F238E27FC236}">
                <a16:creationId xmlns:a16="http://schemas.microsoft.com/office/drawing/2014/main" id="{D8BBF940-ACFD-4FDB-AFF3-D1E7C4495D00}"/>
              </a:ext>
            </a:extLst>
          </p:cNvPr>
          <p:cNvPicPr>
            <a:picLocks noChangeAspect="1"/>
          </p:cNvPicPr>
          <p:nvPr/>
        </p:nvPicPr>
        <p:blipFill>
          <a:blip r:embed="rId3"/>
          <a:stretch>
            <a:fillRect/>
          </a:stretch>
        </p:blipFill>
        <p:spPr>
          <a:xfrm>
            <a:off x="8251" y="5894285"/>
            <a:ext cx="1559359" cy="856200"/>
          </a:xfrm>
          <a:prstGeom prst="rect">
            <a:avLst/>
          </a:prstGeom>
        </p:spPr>
      </p:pic>
      <p:sp>
        <p:nvSpPr>
          <p:cNvPr id="8" name="TextBox 7">
            <a:extLst>
              <a:ext uri="{FF2B5EF4-FFF2-40B4-BE49-F238E27FC236}">
                <a16:creationId xmlns:a16="http://schemas.microsoft.com/office/drawing/2014/main" id="{1152F263-2F57-47AD-9D2B-DFE3B96857E5}"/>
              </a:ext>
            </a:extLst>
          </p:cNvPr>
          <p:cNvSpPr txBox="1"/>
          <p:nvPr/>
        </p:nvSpPr>
        <p:spPr>
          <a:xfrm>
            <a:off x="8063799" y="5750024"/>
            <a:ext cx="3867281" cy="369332"/>
          </a:xfrm>
          <a:prstGeom prst="rect">
            <a:avLst/>
          </a:prstGeom>
          <a:noFill/>
        </p:spPr>
        <p:txBody>
          <a:bodyPr wrap="square" rtlCol="0">
            <a:spAutoFit/>
          </a:bodyPr>
          <a:lstStyle/>
          <a:p>
            <a:pPr algn="ctr"/>
            <a:r>
              <a:rPr lang="en-GB" dirty="0">
                <a:solidFill>
                  <a:schemeClr val="bg1"/>
                </a:solidFill>
              </a:rPr>
              <a:t>Konstantinos Hatzikotoulas </a:t>
            </a:r>
          </a:p>
        </p:txBody>
      </p:sp>
      <p:pic>
        <p:nvPicPr>
          <p:cNvPr id="10" name="Picture 9" descr="Graphical user interface, text, application&#10;&#10;Description automatically generated">
            <a:extLst>
              <a:ext uri="{FF2B5EF4-FFF2-40B4-BE49-F238E27FC236}">
                <a16:creationId xmlns:a16="http://schemas.microsoft.com/office/drawing/2014/main" id="{E856B070-CDA6-4667-FEBD-871F27365A0F}"/>
              </a:ext>
            </a:extLst>
          </p:cNvPr>
          <p:cNvPicPr>
            <a:picLocks noChangeAspect="1"/>
          </p:cNvPicPr>
          <p:nvPr/>
        </p:nvPicPr>
        <p:blipFill>
          <a:blip r:embed="rId4"/>
          <a:stretch>
            <a:fillRect/>
          </a:stretch>
        </p:blipFill>
        <p:spPr>
          <a:xfrm>
            <a:off x="-2960" y="5071005"/>
            <a:ext cx="3978068" cy="876252"/>
          </a:xfrm>
          <a:prstGeom prst="rect">
            <a:avLst/>
          </a:prstGeom>
        </p:spPr>
      </p:pic>
      <p:sp>
        <p:nvSpPr>
          <p:cNvPr id="11" name="Rectangle 10">
            <a:extLst>
              <a:ext uri="{FF2B5EF4-FFF2-40B4-BE49-F238E27FC236}">
                <a16:creationId xmlns:a16="http://schemas.microsoft.com/office/drawing/2014/main" id="{BF45DCC5-6FF3-2336-036A-06E262E21E55}"/>
              </a:ext>
            </a:extLst>
          </p:cNvPr>
          <p:cNvSpPr/>
          <p:nvPr/>
        </p:nvSpPr>
        <p:spPr>
          <a:xfrm>
            <a:off x="1036951" y="2590800"/>
            <a:ext cx="9402450" cy="2004060"/>
          </a:xfrm>
          <a:prstGeom prst="rect">
            <a:avLst/>
          </a:prstGeom>
          <a:solidFill>
            <a:schemeClr val="accent3">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btitle 2">
            <a:extLst>
              <a:ext uri="{FF2B5EF4-FFF2-40B4-BE49-F238E27FC236}">
                <a16:creationId xmlns:a16="http://schemas.microsoft.com/office/drawing/2014/main" id="{BCDE2C78-9876-12D9-B17B-668F12F22685}"/>
              </a:ext>
            </a:extLst>
          </p:cNvPr>
          <p:cNvSpPr txBox="1">
            <a:spLocks/>
          </p:cNvSpPr>
          <p:nvPr/>
        </p:nvSpPr>
        <p:spPr>
          <a:xfrm>
            <a:off x="1128390" y="2822533"/>
            <a:ext cx="9219570" cy="1540594"/>
          </a:xfrm>
          <a:solidFill>
            <a:schemeClr val="tx1"/>
          </a:solidFill>
        </p:spPr>
        <p:txBody>
          <a:bodyPr anchor="ctr">
            <a:noAutofit/>
          </a:bodyPr>
          <a:lstStyle>
            <a:lvl1pPr marL="0" indent="0" algn="ctr" defTabSz="914400" rtl="0" eaLnBrk="1" latinLnBrk="0" hangingPunct="1">
              <a:lnSpc>
                <a:spcPct val="100000"/>
              </a:lnSpc>
              <a:spcBef>
                <a:spcPts val="0"/>
              </a:spcBef>
              <a:spcAft>
                <a:spcPts val="2200"/>
              </a:spcAft>
              <a:buFont typeface="Arial" panose="020B0604020202020204" pitchFamily="34" charset="0"/>
              <a:buNone/>
              <a:tabLst/>
              <a:defRPr sz="2400" b="0" i="0" kern="1200" baseline="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600"/>
              </a:spcBef>
              <a:spcAft>
                <a:spcPts val="1000"/>
              </a:spcAft>
              <a:buFont typeface="Arial" panose="020B0604020202020204" pitchFamily="34" charset="0"/>
              <a:buNone/>
              <a:tabLst/>
              <a:defRPr sz="2000" b="0" i="0" kern="1200" baseline="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0"/>
              </a:spcBef>
              <a:spcAft>
                <a:spcPts val="1000"/>
              </a:spcAft>
              <a:buFont typeface="Arial" panose="020B0604020202020204" pitchFamily="34" charset="0"/>
              <a:buNone/>
              <a:tabLst/>
              <a:defRPr sz="1800" b="0" i="0" kern="1200" baseline="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baseline="0">
                <a:solidFill>
                  <a:schemeClr val="tx1"/>
                </a:solidFill>
                <a:latin typeface="Arial" panose="020B0604020202020204" pitchFamily="34" charset="0"/>
                <a:ea typeface="+mn-ea"/>
                <a:cs typeface="+mn-cs"/>
              </a:defRPr>
            </a:lvl4pPr>
            <a:lvl5pPr marL="1828800" indent="0" algn="ctr" defTabSz="914400" rtl="0" eaLnBrk="1" latinLnBrk="0" hangingPunct="1">
              <a:lnSpc>
                <a:spcPct val="100000"/>
              </a:lnSpc>
              <a:spcBef>
                <a:spcPts val="0"/>
              </a:spcBef>
              <a:spcAft>
                <a:spcPts val="1000"/>
              </a:spcAft>
              <a:buClr>
                <a:schemeClr val="accent2"/>
              </a:buClr>
              <a:buFont typeface="+mj-lt"/>
              <a:buNone/>
              <a:tabLst/>
              <a:defRPr sz="1600" b="0" i="0" kern="1200" baseline="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100000"/>
              </a:lnSpc>
              <a:spcBef>
                <a:spcPts val="600"/>
              </a:spcBef>
              <a:spcAft>
                <a:spcPts val="1000"/>
              </a:spcAft>
              <a:buClr>
                <a:schemeClr val="accent2"/>
              </a:buClr>
              <a:buFont typeface="+mj-lt"/>
              <a:buNone/>
              <a:tabLst/>
              <a:defRPr sz="1600" b="0" i="0" kern="1200">
                <a:solidFill>
                  <a:schemeClr val="tx1"/>
                </a:solidFill>
                <a:latin typeface="Arial" panose="020B0604020202020204" pitchFamily="34" charset="0"/>
                <a:ea typeface="+mn-ea"/>
                <a:cs typeface="Arial" panose="020B0604020202020204" pitchFamily="34" charset="0"/>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600" dirty="0"/>
              <a:t>Current tools and best practices for performing genome-wide scans</a:t>
            </a:r>
            <a:endParaRPr lang="en-GB" sz="4400" dirty="0"/>
          </a:p>
        </p:txBody>
      </p:sp>
      <p:pic>
        <p:nvPicPr>
          <p:cNvPr id="14" name="Picture 13">
            <a:extLst>
              <a:ext uri="{FF2B5EF4-FFF2-40B4-BE49-F238E27FC236}">
                <a16:creationId xmlns:a16="http://schemas.microsoft.com/office/drawing/2014/main" id="{87D4FDB5-7B04-B33F-6F68-7E8834405D7D}"/>
              </a:ext>
            </a:extLst>
          </p:cNvPr>
          <p:cNvPicPr>
            <a:picLocks noChangeAspect="1"/>
          </p:cNvPicPr>
          <p:nvPr/>
        </p:nvPicPr>
        <p:blipFill>
          <a:blip r:embed="rId5"/>
          <a:stretch>
            <a:fillRect/>
          </a:stretch>
        </p:blipFill>
        <p:spPr>
          <a:xfrm>
            <a:off x="1559359" y="5901056"/>
            <a:ext cx="2415749" cy="853182"/>
          </a:xfrm>
          <a:prstGeom prst="rect">
            <a:avLst/>
          </a:prstGeom>
        </p:spPr>
      </p:pic>
    </p:spTree>
    <p:extLst>
      <p:ext uri="{BB962C8B-B14F-4D97-AF65-F5344CB8AC3E}">
        <p14:creationId xmlns:p14="http://schemas.microsoft.com/office/powerpoint/2010/main" val="2873964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2408-D58C-4D14-8A1C-F504835A5FAE}"/>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400"/>
              <a:t>The (imputed) GWAS analysis pipeline</a:t>
            </a:r>
          </a:p>
        </p:txBody>
      </p:sp>
      <p:pic>
        <p:nvPicPr>
          <p:cNvPr id="5" name="Content Placeholder 4" descr="Chart, bar chart&#10;&#10;Description automatically generated">
            <a:extLst>
              <a:ext uri="{FF2B5EF4-FFF2-40B4-BE49-F238E27FC236}">
                <a16:creationId xmlns:a16="http://schemas.microsoft.com/office/drawing/2014/main" id="{E6992645-3475-4A11-8FCE-182E5EC7015D}"/>
              </a:ext>
            </a:extLst>
          </p:cNvPr>
          <p:cNvPicPr>
            <a:picLocks noGrp="1" noChangeAspect="1"/>
          </p:cNvPicPr>
          <p:nvPr>
            <p:ph idx="1"/>
          </p:nvPr>
        </p:nvPicPr>
        <p:blipFill>
          <a:blip r:embed="rId3"/>
          <a:stretch>
            <a:fillRect/>
          </a:stretch>
        </p:blipFill>
        <p:spPr>
          <a:xfrm>
            <a:off x="4295776" y="1299639"/>
            <a:ext cx="7345363" cy="4260309"/>
          </a:xfrm>
          <a:custGeom>
            <a:avLst/>
            <a:gdLst/>
            <a:ahLst/>
            <a:cxnLst/>
            <a:rect l="l" t="t" r="r" b="b"/>
            <a:pathLst>
              <a:path w="7345363" h="5761037">
                <a:moveTo>
                  <a:pt x="0" y="0"/>
                </a:moveTo>
                <a:lnTo>
                  <a:pt x="7345363" y="0"/>
                </a:lnTo>
                <a:lnTo>
                  <a:pt x="7345363" y="5761037"/>
                </a:lnTo>
                <a:lnTo>
                  <a:pt x="0" y="5761037"/>
                </a:lnTo>
                <a:close/>
              </a:path>
            </a:pathLst>
          </a:custGeom>
        </p:spPr>
      </p:pic>
      <p:pic>
        <p:nvPicPr>
          <p:cNvPr id="4" name="Picture 3">
            <a:extLst>
              <a:ext uri="{FF2B5EF4-FFF2-40B4-BE49-F238E27FC236}">
                <a16:creationId xmlns:a16="http://schemas.microsoft.com/office/drawing/2014/main" id="{03DC3F33-0859-425A-9113-9086FF5E8F5B}"/>
              </a:ext>
            </a:extLst>
          </p:cNvPr>
          <p:cNvPicPr>
            <a:picLocks noChangeAspect="1"/>
          </p:cNvPicPr>
          <p:nvPr/>
        </p:nvPicPr>
        <p:blipFill>
          <a:blip r:embed="rId4"/>
          <a:stretch>
            <a:fillRect/>
          </a:stretch>
        </p:blipFill>
        <p:spPr>
          <a:xfrm>
            <a:off x="4391789" y="1578366"/>
            <a:ext cx="2657858" cy="1611814"/>
          </a:xfrm>
          <a:prstGeom prst="rect">
            <a:avLst/>
          </a:prstGeom>
        </p:spPr>
      </p:pic>
      <p:sp>
        <p:nvSpPr>
          <p:cNvPr id="25" name="Multiplication Sign 24">
            <a:extLst>
              <a:ext uri="{FF2B5EF4-FFF2-40B4-BE49-F238E27FC236}">
                <a16:creationId xmlns:a16="http://schemas.microsoft.com/office/drawing/2014/main" id="{E9FECCE3-0297-4EA5-9A78-CA18339A01C9}"/>
              </a:ext>
            </a:extLst>
          </p:cNvPr>
          <p:cNvSpPr/>
          <p:nvPr/>
        </p:nvSpPr>
        <p:spPr>
          <a:xfrm>
            <a:off x="3399199" y="2154038"/>
            <a:ext cx="4194725" cy="428728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82C8B1E3-C1AC-4A87-884A-8058DCF70E3E}"/>
              </a:ext>
            </a:extLst>
          </p:cNvPr>
          <p:cNvSpPr/>
          <p:nvPr/>
        </p:nvSpPr>
        <p:spPr>
          <a:xfrm>
            <a:off x="6773333" y="2614507"/>
            <a:ext cx="3203787" cy="30141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177800" cmpd="sng">
                <a:solidFill>
                  <a:schemeClr val="tx1"/>
                </a:solidFill>
              </a:ln>
            </a:endParaRPr>
          </a:p>
        </p:txBody>
      </p:sp>
      <p:pic>
        <p:nvPicPr>
          <p:cNvPr id="3" name="Picture 2">
            <a:extLst>
              <a:ext uri="{FF2B5EF4-FFF2-40B4-BE49-F238E27FC236}">
                <a16:creationId xmlns:a16="http://schemas.microsoft.com/office/drawing/2014/main" id="{EA57152F-6F9D-5E7D-78E3-01E7FB4EF0D5}"/>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96116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heel(1)">
                                      <p:cBhvr>
                                        <p:cTn id="13"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2BC9-FF55-4D40-B20C-03D8B52498F7}"/>
              </a:ext>
            </a:extLst>
          </p:cNvPr>
          <p:cNvSpPr>
            <a:spLocks noGrp="1"/>
          </p:cNvSpPr>
          <p:nvPr>
            <p:ph type="title"/>
          </p:nvPr>
        </p:nvSpPr>
        <p:spPr/>
        <p:txBody>
          <a:bodyPr>
            <a:normAutofit/>
          </a:bodyPr>
          <a:lstStyle/>
          <a:p>
            <a:r>
              <a:rPr lang="en-GB" dirty="0"/>
              <a:t>Genotyping data storage</a:t>
            </a:r>
          </a:p>
        </p:txBody>
      </p:sp>
      <p:sp>
        <p:nvSpPr>
          <p:cNvPr id="3" name="Content Placeholder 2">
            <a:extLst>
              <a:ext uri="{FF2B5EF4-FFF2-40B4-BE49-F238E27FC236}">
                <a16:creationId xmlns:a16="http://schemas.microsoft.com/office/drawing/2014/main" id="{CCCF21EA-4D6B-44DD-97B4-EC7DBA465D9C}"/>
              </a:ext>
            </a:extLst>
          </p:cNvPr>
          <p:cNvSpPr>
            <a:spLocks noGrp="1"/>
          </p:cNvSpPr>
          <p:nvPr>
            <p:ph idx="1"/>
          </p:nvPr>
        </p:nvSpPr>
        <p:spPr>
          <a:xfrm>
            <a:off x="550863" y="1727119"/>
            <a:ext cx="11090274" cy="569041"/>
          </a:xfrm>
        </p:spPr>
        <p:txBody>
          <a:bodyPr>
            <a:noAutofit/>
          </a:bodyPr>
          <a:lstStyle/>
          <a:p>
            <a:r>
              <a:rPr lang="en-GB" sz="2800" dirty="0"/>
              <a:t>Which data types do we need?</a:t>
            </a:r>
          </a:p>
          <a:p>
            <a:pPr marL="0" indent="0">
              <a:buNone/>
            </a:pPr>
            <a:endParaRPr lang="en-GB" sz="2800" dirty="0"/>
          </a:p>
        </p:txBody>
      </p:sp>
      <p:sp>
        <p:nvSpPr>
          <p:cNvPr id="18" name="Rectangle 17">
            <a:extLst>
              <a:ext uri="{FF2B5EF4-FFF2-40B4-BE49-F238E27FC236}">
                <a16:creationId xmlns:a16="http://schemas.microsoft.com/office/drawing/2014/main" id="{C8DA7FC1-493A-4FC6-99C2-BE777EB07956}"/>
              </a:ext>
            </a:extLst>
          </p:cNvPr>
          <p:cNvSpPr/>
          <p:nvPr/>
        </p:nvSpPr>
        <p:spPr>
          <a:xfrm>
            <a:off x="44111" y="2505670"/>
            <a:ext cx="3013967"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p</a:t>
            </a:r>
            <a:r>
              <a:rPr lang="en-US" sz="4000" b="1" cap="none" spc="0" dirty="0">
                <a:ln w="22225">
                  <a:solidFill>
                    <a:schemeClr val="accent2"/>
                  </a:solidFill>
                  <a:prstDash val="solid"/>
                </a:ln>
                <a:solidFill>
                  <a:schemeClr val="accent2">
                    <a:lumMod val="40000"/>
                    <a:lumOff val="60000"/>
                  </a:schemeClr>
                </a:solidFill>
                <a:effectLst/>
              </a:rPr>
              <a:t>henotype ~</a:t>
            </a:r>
          </a:p>
        </p:txBody>
      </p:sp>
      <p:sp>
        <p:nvSpPr>
          <p:cNvPr id="19" name="Rectangle 18">
            <a:extLst>
              <a:ext uri="{FF2B5EF4-FFF2-40B4-BE49-F238E27FC236}">
                <a16:creationId xmlns:a16="http://schemas.microsoft.com/office/drawing/2014/main" id="{17D6448A-DFD8-4645-A20D-66BBFD0880EA}"/>
              </a:ext>
            </a:extLst>
          </p:cNvPr>
          <p:cNvSpPr/>
          <p:nvPr/>
        </p:nvSpPr>
        <p:spPr>
          <a:xfrm>
            <a:off x="3509178" y="2452135"/>
            <a:ext cx="2927404"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g</a:t>
            </a:r>
            <a:r>
              <a:rPr lang="en-US" sz="4000" b="1" cap="none" spc="0" dirty="0">
                <a:ln w="22225">
                  <a:solidFill>
                    <a:schemeClr val="accent2"/>
                  </a:solidFill>
                  <a:prstDash val="solid"/>
                </a:ln>
                <a:solidFill>
                  <a:schemeClr val="accent2">
                    <a:lumMod val="40000"/>
                    <a:lumOff val="60000"/>
                  </a:schemeClr>
                </a:solidFill>
                <a:effectLst/>
              </a:rPr>
              <a:t>enotype </a:t>
            </a:r>
            <a:r>
              <a:rPr lang="en-US" sz="4000" b="1" dirty="0">
                <a:ln w="22225">
                  <a:solidFill>
                    <a:schemeClr val="accent2"/>
                  </a:solidFill>
                  <a:prstDash val="solid"/>
                </a:ln>
                <a:solidFill>
                  <a:schemeClr val="accent2">
                    <a:lumMod val="40000"/>
                    <a:lumOff val="60000"/>
                  </a:schemeClr>
                </a:solidFill>
              </a:rPr>
              <a:t>+ </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0" name="Rectangle 19">
            <a:extLst>
              <a:ext uri="{FF2B5EF4-FFF2-40B4-BE49-F238E27FC236}">
                <a16:creationId xmlns:a16="http://schemas.microsoft.com/office/drawing/2014/main" id="{9ABAF962-F18B-4D02-8852-624A0750B978}"/>
              </a:ext>
            </a:extLst>
          </p:cNvPr>
          <p:cNvSpPr/>
          <p:nvPr/>
        </p:nvSpPr>
        <p:spPr>
          <a:xfrm>
            <a:off x="6319269" y="2445346"/>
            <a:ext cx="2927404"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covariates +</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1" name="Rectangle 20">
            <a:extLst>
              <a:ext uri="{FF2B5EF4-FFF2-40B4-BE49-F238E27FC236}">
                <a16:creationId xmlns:a16="http://schemas.microsoft.com/office/drawing/2014/main" id="{F0BFBC7A-CD67-4C14-9CAA-CBD4C8970A1E}"/>
              </a:ext>
            </a:extLst>
          </p:cNvPr>
          <p:cNvSpPr/>
          <p:nvPr/>
        </p:nvSpPr>
        <p:spPr>
          <a:xfrm>
            <a:off x="9145458" y="2438557"/>
            <a:ext cx="2778326"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 structure +</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2" name="Rectangle 21">
            <a:extLst>
              <a:ext uri="{FF2B5EF4-FFF2-40B4-BE49-F238E27FC236}">
                <a16:creationId xmlns:a16="http://schemas.microsoft.com/office/drawing/2014/main" id="{6370E80A-94A7-48D2-AEA4-9450D58C7257}"/>
              </a:ext>
            </a:extLst>
          </p:cNvPr>
          <p:cNvSpPr/>
          <p:nvPr/>
        </p:nvSpPr>
        <p:spPr>
          <a:xfrm>
            <a:off x="11843404" y="2431768"/>
            <a:ext cx="426720"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ε</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3" name="Rectangle 22">
            <a:extLst>
              <a:ext uri="{FF2B5EF4-FFF2-40B4-BE49-F238E27FC236}">
                <a16:creationId xmlns:a16="http://schemas.microsoft.com/office/drawing/2014/main" id="{6112663C-988F-4229-B326-36531947AC10}"/>
              </a:ext>
            </a:extLst>
          </p:cNvPr>
          <p:cNvSpPr/>
          <p:nvPr/>
        </p:nvSpPr>
        <p:spPr>
          <a:xfrm>
            <a:off x="2945327" y="2514158"/>
            <a:ext cx="797013"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𝜷×</a:t>
            </a:r>
            <a:endParaRPr lang="en-US" sz="4000" b="1" cap="none" spc="0" dirty="0">
              <a:ln w="22225">
                <a:solidFill>
                  <a:schemeClr val="accent2"/>
                </a:solidFill>
                <a:prstDash val="solid"/>
              </a:ln>
              <a:solidFill>
                <a:schemeClr val="accent2">
                  <a:lumMod val="40000"/>
                  <a:lumOff val="60000"/>
                </a:schemeClr>
              </a:solidFill>
              <a:effectLst/>
            </a:endParaRPr>
          </a:p>
        </p:txBody>
      </p:sp>
      <p:pic>
        <p:nvPicPr>
          <p:cNvPr id="25" name="Picture 24">
            <a:extLst>
              <a:ext uri="{FF2B5EF4-FFF2-40B4-BE49-F238E27FC236}">
                <a16:creationId xmlns:a16="http://schemas.microsoft.com/office/drawing/2014/main" id="{10585CAF-E086-4763-84C3-9A2C71BA69E0}"/>
              </a:ext>
            </a:extLst>
          </p:cNvPr>
          <p:cNvPicPr>
            <a:picLocks noChangeAspect="1"/>
          </p:cNvPicPr>
          <p:nvPr/>
        </p:nvPicPr>
        <p:blipFill>
          <a:blip r:embed="rId3"/>
          <a:stretch>
            <a:fillRect/>
          </a:stretch>
        </p:blipFill>
        <p:spPr>
          <a:xfrm>
            <a:off x="727840" y="3376919"/>
            <a:ext cx="11045266" cy="1494470"/>
          </a:xfrm>
          <a:prstGeom prst="rect">
            <a:avLst/>
          </a:prstGeom>
        </p:spPr>
      </p:pic>
      <p:pic>
        <p:nvPicPr>
          <p:cNvPr id="27" name="Picture 26">
            <a:extLst>
              <a:ext uri="{FF2B5EF4-FFF2-40B4-BE49-F238E27FC236}">
                <a16:creationId xmlns:a16="http://schemas.microsoft.com/office/drawing/2014/main" id="{3294C0B2-4423-4E48-97D8-9BF4466EE40A}"/>
              </a:ext>
            </a:extLst>
          </p:cNvPr>
          <p:cNvPicPr>
            <a:picLocks noChangeAspect="1"/>
          </p:cNvPicPr>
          <p:nvPr/>
        </p:nvPicPr>
        <p:blipFill>
          <a:blip r:embed="rId4"/>
          <a:stretch>
            <a:fillRect/>
          </a:stretch>
        </p:blipFill>
        <p:spPr>
          <a:xfrm>
            <a:off x="1598507" y="5045640"/>
            <a:ext cx="8994986" cy="1695740"/>
          </a:xfrm>
          <a:prstGeom prst="rect">
            <a:avLst/>
          </a:prstGeom>
        </p:spPr>
      </p:pic>
      <p:pic>
        <p:nvPicPr>
          <p:cNvPr id="4" name="Picture 3">
            <a:extLst>
              <a:ext uri="{FF2B5EF4-FFF2-40B4-BE49-F238E27FC236}">
                <a16:creationId xmlns:a16="http://schemas.microsoft.com/office/drawing/2014/main" id="{46185D28-0A40-01C9-BC75-C743775CFC32}"/>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7494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circle(in)">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550864" y="549275"/>
            <a:ext cx="3565524" cy="1997855"/>
          </a:xfrm>
        </p:spPr>
        <p:txBody>
          <a:bodyPr wrap="square" anchor="b">
            <a:noAutofit/>
          </a:bodyPr>
          <a:lstStyle/>
          <a:p>
            <a:pPr>
              <a:lnSpc>
                <a:spcPct val="90000"/>
              </a:lnSpc>
            </a:pPr>
            <a:r>
              <a:rPr lang="en-GB" sz="4400"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24190" y="3070060"/>
            <a:ext cx="4119012" cy="751694"/>
          </a:xfrm>
        </p:spPr>
        <p:txBody>
          <a:bodyPr anchor="t">
            <a:noAutofit/>
          </a:bodyPr>
          <a:lstStyle/>
          <a:p>
            <a:r>
              <a:rPr lang="en-GB" sz="2400" dirty="0"/>
              <a:t>Can either be text‐format files or binary files. </a:t>
            </a:r>
          </a:p>
          <a:p>
            <a:endParaRPr lang="en-GB" sz="2400" dirty="0"/>
          </a:p>
        </p:txBody>
      </p:sp>
      <p:pic>
        <p:nvPicPr>
          <p:cNvPr id="5" name="Picture 4">
            <a:extLst>
              <a:ext uri="{FF2B5EF4-FFF2-40B4-BE49-F238E27FC236}">
                <a16:creationId xmlns:a16="http://schemas.microsoft.com/office/drawing/2014/main" id="{A06C8DDD-530E-4AB6-88DF-E765017E709F}"/>
              </a:ext>
            </a:extLst>
          </p:cNvPr>
          <p:cNvPicPr>
            <a:picLocks noChangeAspect="1"/>
          </p:cNvPicPr>
          <p:nvPr/>
        </p:nvPicPr>
        <p:blipFill>
          <a:blip r:embed="rId3"/>
          <a:stretch>
            <a:fillRect/>
          </a:stretch>
        </p:blipFill>
        <p:spPr>
          <a:xfrm>
            <a:off x="4550900" y="1550088"/>
            <a:ext cx="7090237" cy="3757825"/>
          </a:xfrm>
          <a:custGeom>
            <a:avLst/>
            <a:gdLst/>
            <a:ahLst/>
            <a:cxnLst/>
            <a:rect l="l" t="t" r="r" b="b"/>
            <a:pathLst>
              <a:path w="7090237" h="5759451">
                <a:moveTo>
                  <a:pt x="0" y="0"/>
                </a:moveTo>
                <a:lnTo>
                  <a:pt x="7090237" y="0"/>
                </a:lnTo>
                <a:lnTo>
                  <a:pt x="7090237" y="5759451"/>
                </a:lnTo>
                <a:lnTo>
                  <a:pt x="0" y="5759451"/>
                </a:lnTo>
                <a:close/>
              </a:path>
            </a:pathLst>
          </a:custGeom>
        </p:spPr>
      </p:pic>
      <p:cxnSp>
        <p:nvCxnSpPr>
          <p:cNvPr id="7" name="Straight Arrow Connector 6">
            <a:extLst>
              <a:ext uri="{FF2B5EF4-FFF2-40B4-BE49-F238E27FC236}">
                <a16:creationId xmlns:a16="http://schemas.microsoft.com/office/drawing/2014/main" id="{39D82CC5-F3CD-4FE4-82A6-BF997B08B8E5}"/>
              </a:ext>
            </a:extLst>
          </p:cNvPr>
          <p:cNvCxnSpPr>
            <a:cxnSpLocks/>
          </p:cNvCxnSpPr>
          <p:nvPr/>
        </p:nvCxnSpPr>
        <p:spPr>
          <a:xfrm flipV="1">
            <a:off x="3240634" y="2121408"/>
            <a:ext cx="1177747" cy="896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8DE1305-951F-4B1B-BF1F-4275D2CA79B6}"/>
              </a:ext>
            </a:extLst>
          </p:cNvPr>
          <p:cNvSpPr/>
          <p:nvPr/>
        </p:nvSpPr>
        <p:spPr>
          <a:xfrm>
            <a:off x="4550900" y="1550087"/>
            <a:ext cx="5039327" cy="109514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5100919-3240-4363-AF96-62FB6B2800AE}"/>
              </a:ext>
            </a:extLst>
          </p:cNvPr>
          <p:cNvSpPr/>
          <p:nvPr/>
        </p:nvSpPr>
        <p:spPr>
          <a:xfrm>
            <a:off x="4564313" y="2726614"/>
            <a:ext cx="6942497" cy="1095140"/>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9EFFDE4-3B15-4B38-AEC4-C2CB4DE8FE15}"/>
              </a:ext>
            </a:extLst>
          </p:cNvPr>
          <p:cNvPicPr>
            <a:picLocks noChangeAspect="1"/>
          </p:cNvPicPr>
          <p:nvPr/>
        </p:nvPicPr>
        <p:blipFill>
          <a:blip r:embed="rId4"/>
          <a:stretch>
            <a:fillRect/>
          </a:stretch>
        </p:blipFill>
        <p:spPr>
          <a:xfrm>
            <a:off x="3037897" y="3873532"/>
            <a:ext cx="4769510" cy="1195901"/>
          </a:xfrm>
          <a:prstGeom prst="rect">
            <a:avLst/>
          </a:prstGeom>
        </p:spPr>
      </p:pic>
      <p:sp>
        <p:nvSpPr>
          <p:cNvPr id="22" name="Arrow: Right 21">
            <a:extLst>
              <a:ext uri="{FF2B5EF4-FFF2-40B4-BE49-F238E27FC236}">
                <a16:creationId xmlns:a16="http://schemas.microsoft.com/office/drawing/2014/main" id="{906EFA55-7838-4157-8BC3-7B826BAB9C54}"/>
              </a:ext>
            </a:extLst>
          </p:cNvPr>
          <p:cNvSpPr/>
          <p:nvPr/>
        </p:nvSpPr>
        <p:spPr>
          <a:xfrm rot="8310643">
            <a:off x="7558864" y="3698313"/>
            <a:ext cx="491078" cy="95958"/>
          </a:xfrm>
          <a:prstGeom prst="rightArrow">
            <a:avLst/>
          </a:prstGeom>
          <a:solidFill>
            <a:schemeClr val="accent2">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841D00D8-7AE2-41EF-82BD-C75E5F8E77A3}"/>
              </a:ext>
            </a:extLst>
          </p:cNvPr>
          <p:cNvSpPr txBox="1"/>
          <p:nvPr/>
        </p:nvSpPr>
        <p:spPr>
          <a:xfrm>
            <a:off x="0" y="6458188"/>
            <a:ext cx="1499128" cy="276999"/>
          </a:xfrm>
          <a:prstGeom prst="rect">
            <a:avLst/>
          </a:prstGeom>
          <a:noFill/>
        </p:spPr>
        <p:txBody>
          <a:bodyPr wrap="none" rtlCol="0">
            <a:spAutoFit/>
          </a:bodyPr>
          <a:lstStyle/>
          <a:p>
            <a:r>
              <a:rPr lang="en-GB" sz="1200" dirty="0" err="1"/>
              <a:t>Marees</a:t>
            </a:r>
            <a:r>
              <a:rPr lang="en-GB" sz="1200" dirty="0"/>
              <a:t> et al., 2017</a:t>
            </a:r>
          </a:p>
        </p:txBody>
      </p:sp>
      <p:pic>
        <p:nvPicPr>
          <p:cNvPr id="4" name="Picture 3">
            <a:extLst>
              <a:ext uri="{FF2B5EF4-FFF2-40B4-BE49-F238E27FC236}">
                <a16:creationId xmlns:a16="http://schemas.microsoft.com/office/drawing/2014/main" id="{0B39EAEA-3FB1-29F0-1A87-37CEB039361D}"/>
              </a:ext>
            </a:extLst>
          </p:cNvPr>
          <p:cNvPicPr>
            <a:picLocks noChangeAspect="1"/>
          </p:cNvPicPr>
          <p:nvPr/>
        </p:nvPicPr>
        <p:blipFill>
          <a:blip r:embed="rId5"/>
          <a:stretch>
            <a:fillRect/>
          </a:stretch>
        </p:blipFill>
        <p:spPr>
          <a:xfrm>
            <a:off x="9984105" y="6465570"/>
            <a:ext cx="2114550" cy="361950"/>
          </a:xfrm>
          <a:prstGeom prst="rect">
            <a:avLst/>
          </a:prstGeom>
        </p:spPr>
      </p:pic>
      <p:cxnSp>
        <p:nvCxnSpPr>
          <p:cNvPr id="21" name="Straight Arrow Connector 20">
            <a:extLst>
              <a:ext uri="{FF2B5EF4-FFF2-40B4-BE49-F238E27FC236}">
                <a16:creationId xmlns:a16="http://schemas.microsoft.com/office/drawing/2014/main" id="{9A48BDDD-4340-1A5E-0E86-F728943C0AAE}"/>
              </a:ext>
            </a:extLst>
          </p:cNvPr>
          <p:cNvCxnSpPr>
            <a:cxnSpLocks/>
          </p:cNvCxnSpPr>
          <p:nvPr/>
        </p:nvCxnSpPr>
        <p:spPr>
          <a:xfrm flipV="1">
            <a:off x="3031714" y="3635052"/>
            <a:ext cx="1244007" cy="14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85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404560" y="249352"/>
            <a:ext cx="3565524" cy="1997855"/>
          </a:xfrm>
        </p:spPr>
        <p:txBody>
          <a:bodyPr wrap="square" anchor="b">
            <a:noAutofit/>
          </a:bodyPr>
          <a:lstStyle/>
          <a:p>
            <a:pPr>
              <a:lnSpc>
                <a:spcPct val="90000"/>
              </a:lnSpc>
            </a:pPr>
            <a:r>
              <a:rPr lang="en-GB" sz="4400"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116351" y="2451162"/>
            <a:ext cx="5567560" cy="751694"/>
          </a:xfrm>
        </p:spPr>
        <p:txBody>
          <a:bodyPr anchor="t">
            <a:noAutofit/>
          </a:bodyPr>
          <a:lstStyle/>
          <a:p>
            <a:r>
              <a:rPr lang="en-GB" sz="2400" b="1" u="sng" dirty="0"/>
              <a:t>ped</a:t>
            </a:r>
            <a:r>
              <a:rPr lang="en-GB" sz="2400" dirty="0"/>
              <a:t>(</a:t>
            </a:r>
            <a:r>
              <a:rPr lang="en-GB" sz="2400" dirty="0" err="1"/>
              <a:t>igree</a:t>
            </a:r>
            <a:r>
              <a:rPr lang="en-GB" sz="2400" dirty="0"/>
              <a:t>) file has </a:t>
            </a:r>
            <a:r>
              <a:rPr lang="en-GB" sz="2400" b="1" dirty="0"/>
              <a:t>6+2</a:t>
            </a:r>
            <a:r>
              <a:rPr lang="en-GB" sz="2400" b="1" i="1" dirty="0"/>
              <a:t>n</a:t>
            </a:r>
            <a:r>
              <a:rPr lang="en-GB" sz="2400" dirty="0"/>
              <a:t>, providing:</a:t>
            </a:r>
          </a:p>
          <a:p>
            <a:pPr marL="800100" lvl="1" indent="-342900">
              <a:buFont typeface="+mj-lt"/>
              <a:buAutoNum type="arabicPeriod"/>
            </a:pPr>
            <a:r>
              <a:rPr lang="en-GB" sz="1800" dirty="0"/>
              <a:t>Family ID</a:t>
            </a:r>
          </a:p>
          <a:p>
            <a:pPr marL="800100" lvl="1" indent="-342900">
              <a:buFont typeface="+mj-lt"/>
              <a:buAutoNum type="arabicPeriod"/>
            </a:pPr>
            <a:r>
              <a:rPr lang="en-GB" sz="1800" dirty="0"/>
              <a:t>Individual ID</a:t>
            </a:r>
          </a:p>
          <a:p>
            <a:pPr marL="800100" lvl="1" indent="-342900">
              <a:buFont typeface="+mj-lt"/>
              <a:buAutoNum type="arabicPeriod"/>
            </a:pPr>
            <a:r>
              <a:rPr lang="en-GB" sz="1800" dirty="0"/>
              <a:t>Paternal ID (0 if father not in dataset)</a:t>
            </a:r>
          </a:p>
          <a:p>
            <a:pPr marL="800100" lvl="1" indent="-342900">
              <a:buFont typeface="+mj-lt"/>
              <a:buAutoNum type="arabicPeriod"/>
            </a:pPr>
            <a:r>
              <a:rPr lang="en-GB" sz="1800" dirty="0"/>
              <a:t>Maternal ID  (0 if mother not in dataset)</a:t>
            </a:r>
          </a:p>
          <a:p>
            <a:pPr marL="800100" lvl="1" indent="-342900">
              <a:buFont typeface="+mj-lt"/>
              <a:buAutoNum type="arabicPeriod"/>
            </a:pPr>
            <a:r>
              <a:rPr lang="en-GB" sz="1800" dirty="0"/>
              <a:t>Sex (1=Male, 2=Female, 0 or -9=missing)</a:t>
            </a:r>
          </a:p>
          <a:p>
            <a:pPr marL="800100" lvl="1" indent="-342900">
              <a:buFont typeface="+mj-lt"/>
              <a:buAutoNum type="arabicPeriod"/>
            </a:pPr>
            <a:r>
              <a:rPr lang="en-GB" sz="1800" dirty="0"/>
              <a:t>Phenotype (here 2 or 1, corresponding to case and control)</a:t>
            </a:r>
          </a:p>
          <a:p>
            <a:pPr marL="800100" lvl="1" indent="-342900">
              <a:buFont typeface="+mj-lt"/>
              <a:buAutoNum type="arabicPeriod"/>
            </a:pPr>
            <a:r>
              <a:rPr lang="en-GB" sz="1800" dirty="0"/>
              <a:t>2 alleles for each SNP (0 = missing)</a:t>
            </a:r>
          </a:p>
          <a:p>
            <a:pPr>
              <a:buFont typeface="Wingdings" panose="05000000000000000000" pitchFamily="2" charset="2"/>
              <a:buChar char="Ø"/>
            </a:pPr>
            <a:endParaRPr lang="en-GB" sz="2400" dirty="0"/>
          </a:p>
        </p:txBody>
      </p:sp>
      <p:pic>
        <p:nvPicPr>
          <p:cNvPr id="6" name="Picture 5">
            <a:extLst>
              <a:ext uri="{FF2B5EF4-FFF2-40B4-BE49-F238E27FC236}">
                <a16:creationId xmlns:a16="http://schemas.microsoft.com/office/drawing/2014/main" id="{29D0B22A-3513-4440-A93D-6E99F8CE042B}"/>
              </a:ext>
            </a:extLst>
          </p:cNvPr>
          <p:cNvPicPr>
            <a:picLocks noChangeAspect="1"/>
          </p:cNvPicPr>
          <p:nvPr/>
        </p:nvPicPr>
        <p:blipFill>
          <a:blip r:embed="rId3"/>
          <a:stretch>
            <a:fillRect/>
          </a:stretch>
        </p:blipFill>
        <p:spPr>
          <a:xfrm>
            <a:off x="4844528" y="781439"/>
            <a:ext cx="6657975" cy="1533525"/>
          </a:xfrm>
          <a:prstGeom prst="rect">
            <a:avLst/>
          </a:prstGeom>
        </p:spPr>
      </p:pic>
      <p:sp>
        <p:nvSpPr>
          <p:cNvPr id="21" name="Content Placeholder 2">
            <a:extLst>
              <a:ext uri="{FF2B5EF4-FFF2-40B4-BE49-F238E27FC236}">
                <a16:creationId xmlns:a16="http://schemas.microsoft.com/office/drawing/2014/main" id="{938E5346-9D88-46CE-A8B2-7E2FC237D671}"/>
              </a:ext>
            </a:extLst>
          </p:cNvPr>
          <p:cNvSpPr txBox="1">
            <a:spLocks/>
          </p:cNvSpPr>
          <p:nvPr/>
        </p:nvSpPr>
        <p:spPr>
          <a:xfrm>
            <a:off x="5652738" y="2413369"/>
            <a:ext cx="5567560" cy="751694"/>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u="sng" dirty="0"/>
              <a:t>map</a:t>
            </a:r>
            <a:r>
              <a:rPr lang="en-GB" sz="2400" dirty="0"/>
              <a:t>(</a:t>
            </a:r>
            <a:r>
              <a:rPr lang="en-GB" sz="2400" dirty="0" err="1"/>
              <a:t>ing</a:t>
            </a:r>
            <a:r>
              <a:rPr lang="en-GB" sz="2400" dirty="0"/>
              <a:t>) file has </a:t>
            </a:r>
            <a:r>
              <a:rPr lang="en-GB" sz="2400" b="1" dirty="0"/>
              <a:t>4 columns</a:t>
            </a:r>
            <a:r>
              <a:rPr lang="en-GB" sz="2400" dirty="0"/>
              <a:t>, providing:</a:t>
            </a:r>
          </a:p>
          <a:p>
            <a:pPr marL="800100" lvl="1" indent="-342900">
              <a:buFont typeface="+mj-lt"/>
              <a:buAutoNum type="arabicPeriod"/>
            </a:pPr>
            <a:r>
              <a:rPr lang="en-GB" sz="1800" dirty="0"/>
              <a:t>Chromosome</a:t>
            </a:r>
            <a:endParaRPr lang="en-GB" sz="2000" dirty="0"/>
          </a:p>
          <a:p>
            <a:pPr marL="800100" lvl="1" indent="-342900">
              <a:buFont typeface="+mj-lt"/>
              <a:buAutoNum type="arabicPeriod"/>
            </a:pPr>
            <a:r>
              <a:rPr lang="en-GB" sz="2000" dirty="0"/>
              <a:t>SNP Name</a:t>
            </a:r>
          </a:p>
          <a:p>
            <a:pPr marL="800100" lvl="1" indent="-342900">
              <a:buFont typeface="+mj-lt"/>
              <a:buAutoNum type="arabicPeriod"/>
            </a:pPr>
            <a:r>
              <a:rPr lang="en-GB" sz="2000" dirty="0"/>
              <a:t>Genetic distance (in </a:t>
            </a:r>
            <a:r>
              <a:rPr lang="en-GB" sz="2000" dirty="0" err="1"/>
              <a:t>morgans</a:t>
            </a:r>
            <a:r>
              <a:rPr lang="en-GB" sz="2000" dirty="0"/>
              <a:t>) </a:t>
            </a:r>
          </a:p>
          <a:p>
            <a:pPr marL="800100" lvl="1" indent="-342900">
              <a:buFont typeface="+mj-lt"/>
              <a:buAutoNum type="arabicPeriod"/>
            </a:pPr>
            <a:r>
              <a:rPr lang="en-GB" sz="2000" dirty="0"/>
              <a:t>Base-pair position (bp unit)</a:t>
            </a:r>
            <a:endParaRPr lang="en-GB" sz="2400" dirty="0"/>
          </a:p>
        </p:txBody>
      </p:sp>
      <p:pic>
        <p:nvPicPr>
          <p:cNvPr id="4" name="Picture 3">
            <a:extLst>
              <a:ext uri="{FF2B5EF4-FFF2-40B4-BE49-F238E27FC236}">
                <a16:creationId xmlns:a16="http://schemas.microsoft.com/office/drawing/2014/main" id="{FF070620-3A0A-F36F-2724-888AEECBC621}"/>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77935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287864" y="278063"/>
            <a:ext cx="11051043" cy="693743"/>
          </a:xfrm>
        </p:spPr>
        <p:txBody>
          <a:bodyPr wrap="square" anchor="b">
            <a:normAutofit fontScale="90000"/>
          </a:bodyPr>
          <a:lstStyle/>
          <a:p>
            <a:pPr>
              <a:lnSpc>
                <a:spcPct val="90000"/>
              </a:lnSpc>
            </a:pPr>
            <a:r>
              <a:rPr lang="en-GB"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116351" y="2743772"/>
            <a:ext cx="4119012" cy="751694"/>
          </a:xfrm>
        </p:spPr>
        <p:txBody>
          <a:bodyPr anchor="t">
            <a:noAutofit/>
          </a:bodyPr>
          <a:lstStyle/>
          <a:p>
            <a:r>
              <a:rPr lang="en-GB" sz="2400" b="1" u="sng" dirty="0"/>
              <a:t>fam</a:t>
            </a:r>
            <a:r>
              <a:rPr lang="en-GB" sz="2400" dirty="0"/>
              <a:t>(</a:t>
            </a:r>
            <a:r>
              <a:rPr lang="en-GB" sz="2400" dirty="0" err="1"/>
              <a:t>ily</a:t>
            </a:r>
            <a:r>
              <a:rPr lang="en-GB" sz="2400" dirty="0"/>
              <a:t>) ﬁle consists of the  ﬁrst six columns of ped ﬁle </a:t>
            </a:r>
          </a:p>
          <a:p>
            <a:endParaRPr lang="en-GB" sz="2400" dirty="0"/>
          </a:p>
        </p:txBody>
      </p:sp>
      <p:pic>
        <p:nvPicPr>
          <p:cNvPr id="6" name="Picture 5">
            <a:extLst>
              <a:ext uri="{FF2B5EF4-FFF2-40B4-BE49-F238E27FC236}">
                <a16:creationId xmlns:a16="http://schemas.microsoft.com/office/drawing/2014/main" id="{56D06C4E-A5BB-4921-B20B-8EC0C01D0905}"/>
              </a:ext>
            </a:extLst>
          </p:cNvPr>
          <p:cNvPicPr>
            <a:picLocks noChangeAspect="1"/>
          </p:cNvPicPr>
          <p:nvPr/>
        </p:nvPicPr>
        <p:blipFill>
          <a:blip r:embed="rId3"/>
          <a:stretch>
            <a:fillRect/>
          </a:stretch>
        </p:blipFill>
        <p:spPr>
          <a:xfrm>
            <a:off x="1312664" y="1177832"/>
            <a:ext cx="9163050" cy="1504950"/>
          </a:xfrm>
          <a:prstGeom prst="rect">
            <a:avLst/>
          </a:prstGeom>
        </p:spPr>
      </p:pic>
      <p:sp>
        <p:nvSpPr>
          <p:cNvPr id="21" name="Content Placeholder 2">
            <a:extLst>
              <a:ext uri="{FF2B5EF4-FFF2-40B4-BE49-F238E27FC236}">
                <a16:creationId xmlns:a16="http://schemas.microsoft.com/office/drawing/2014/main" id="{91490C11-A1E1-49E3-963F-386AC81DA6A2}"/>
              </a:ext>
            </a:extLst>
          </p:cNvPr>
          <p:cNvSpPr txBox="1">
            <a:spLocks/>
          </p:cNvSpPr>
          <p:nvPr/>
        </p:nvSpPr>
        <p:spPr>
          <a:xfrm>
            <a:off x="7978307" y="2697447"/>
            <a:ext cx="4119012" cy="751694"/>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u="sng" dirty="0" err="1"/>
              <a:t>bim</a:t>
            </a:r>
            <a:r>
              <a:rPr lang="en-GB" sz="2400" dirty="0"/>
              <a:t> (binary mapping) file is the .map file plus two columns, providing the A1 and A2 alleles</a:t>
            </a:r>
          </a:p>
        </p:txBody>
      </p:sp>
      <p:sp>
        <p:nvSpPr>
          <p:cNvPr id="24" name="Content Placeholder 2">
            <a:extLst>
              <a:ext uri="{FF2B5EF4-FFF2-40B4-BE49-F238E27FC236}">
                <a16:creationId xmlns:a16="http://schemas.microsoft.com/office/drawing/2014/main" id="{D4C95E7C-C1E8-45F6-B223-76B343A2A3C3}"/>
              </a:ext>
            </a:extLst>
          </p:cNvPr>
          <p:cNvSpPr txBox="1">
            <a:spLocks/>
          </p:cNvSpPr>
          <p:nvPr/>
        </p:nvSpPr>
        <p:spPr>
          <a:xfrm>
            <a:off x="3859295" y="2712078"/>
            <a:ext cx="4119012" cy="751694"/>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The </a:t>
            </a:r>
            <a:r>
              <a:rPr lang="en-GB" sz="2400" b="1" u="sng" dirty="0"/>
              <a:t>bed</a:t>
            </a:r>
            <a:r>
              <a:rPr lang="en-GB" sz="2400" dirty="0"/>
              <a:t> (binary pedigree) ﬁle is a matrix of 0s, 1s, 2s or NAs stored in binary format.</a:t>
            </a:r>
          </a:p>
          <a:p>
            <a:r>
              <a:rPr lang="en-GB" sz="1800" dirty="0"/>
              <a:t>PLINK uses the following two-bit coding of genotypes:</a:t>
            </a:r>
          </a:p>
          <a:p>
            <a:pPr lvl="1"/>
            <a:r>
              <a:rPr lang="en-GB" sz="1200" dirty="0"/>
              <a:t>00 = A1/A1 (Homozygous non-reference)</a:t>
            </a:r>
          </a:p>
          <a:p>
            <a:pPr lvl="1"/>
            <a:r>
              <a:rPr lang="en-GB" sz="1200" dirty="0"/>
              <a:t>01 = A1/A2 (Heterozygous)</a:t>
            </a:r>
          </a:p>
          <a:p>
            <a:pPr lvl="1"/>
            <a:r>
              <a:rPr lang="en-GB" sz="1200" dirty="0"/>
              <a:t>11 = A2/A2 (Homozygous reference)</a:t>
            </a:r>
          </a:p>
          <a:p>
            <a:pPr lvl="1"/>
            <a:r>
              <a:rPr lang="en-GB" sz="1200" dirty="0"/>
              <a:t>10 = 0/0 (Missing)</a:t>
            </a:r>
          </a:p>
        </p:txBody>
      </p:sp>
      <p:pic>
        <p:nvPicPr>
          <p:cNvPr id="4" name="Picture 3">
            <a:extLst>
              <a:ext uri="{FF2B5EF4-FFF2-40B4-BE49-F238E27FC236}">
                <a16:creationId xmlns:a16="http://schemas.microsoft.com/office/drawing/2014/main" id="{64CFE39F-E309-18AE-7AFE-D5CAC3C8316D}"/>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448531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1289699" y="333688"/>
            <a:ext cx="10604816" cy="861486"/>
          </a:xfrm>
        </p:spPr>
        <p:txBody>
          <a:bodyPr wrap="square" anchor="b">
            <a:normAutofit/>
          </a:bodyPr>
          <a:lstStyle/>
          <a:p>
            <a:pPr>
              <a:lnSpc>
                <a:spcPct val="90000"/>
              </a:lnSpc>
            </a:pPr>
            <a:r>
              <a:rPr lang="en-GB"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116351" y="3270465"/>
            <a:ext cx="4119012" cy="751694"/>
          </a:xfrm>
        </p:spPr>
        <p:txBody>
          <a:bodyPr anchor="t">
            <a:noAutofit/>
          </a:bodyPr>
          <a:lstStyle/>
          <a:p>
            <a:r>
              <a:rPr lang="en-GB" sz="2400" dirty="0"/>
              <a:t>What is left?</a:t>
            </a:r>
          </a:p>
          <a:p>
            <a:endParaRPr lang="en-GB" sz="2400" dirty="0"/>
          </a:p>
        </p:txBody>
      </p:sp>
      <p:sp>
        <p:nvSpPr>
          <p:cNvPr id="23" name="TextBox 22">
            <a:extLst>
              <a:ext uri="{FF2B5EF4-FFF2-40B4-BE49-F238E27FC236}">
                <a16:creationId xmlns:a16="http://schemas.microsoft.com/office/drawing/2014/main" id="{841D00D8-7AE2-41EF-82BD-C75E5F8E77A3}"/>
              </a:ext>
            </a:extLst>
          </p:cNvPr>
          <p:cNvSpPr txBox="1"/>
          <p:nvPr/>
        </p:nvSpPr>
        <p:spPr>
          <a:xfrm>
            <a:off x="0" y="6488668"/>
            <a:ext cx="1388522" cy="261610"/>
          </a:xfrm>
          <a:prstGeom prst="rect">
            <a:avLst/>
          </a:prstGeom>
          <a:noFill/>
        </p:spPr>
        <p:txBody>
          <a:bodyPr wrap="none" rtlCol="0">
            <a:spAutoFit/>
          </a:bodyPr>
          <a:lstStyle/>
          <a:p>
            <a:r>
              <a:rPr lang="en-GB" sz="1100" dirty="0" err="1"/>
              <a:t>Marees</a:t>
            </a:r>
            <a:r>
              <a:rPr lang="en-GB" sz="1100" dirty="0"/>
              <a:t> et al., 2017</a:t>
            </a:r>
          </a:p>
        </p:txBody>
      </p:sp>
      <p:pic>
        <p:nvPicPr>
          <p:cNvPr id="25" name="Picture 24">
            <a:extLst>
              <a:ext uri="{FF2B5EF4-FFF2-40B4-BE49-F238E27FC236}">
                <a16:creationId xmlns:a16="http://schemas.microsoft.com/office/drawing/2014/main" id="{5EB14564-F6BB-4911-AFEB-5E90F5129578}"/>
              </a:ext>
            </a:extLst>
          </p:cNvPr>
          <p:cNvPicPr>
            <a:picLocks noChangeAspect="1"/>
          </p:cNvPicPr>
          <p:nvPr/>
        </p:nvPicPr>
        <p:blipFill>
          <a:blip r:embed="rId3"/>
          <a:stretch>
            <a:fillRect/>
          </a:stretch>
        </p:blipFill>
        <p:spPr>
          <a:xfrm>
            <a:off x="2181088" y="2614109"/>
            <a:ext cx="3181350" cy="1819275"/>
          </a:xfrm>
          <a:prstGeom prst="rect">
            <a:avLst/>
          </a:prstGeom>
        </p:spPr>
      </p:pic>
      <p:pic>
        <p:nvPicPr>
          <p:cNvPr id="27" name="Picture 26">
            <a:extLst>
              <a:ext uri="{FF2B5EF4-FFF2-40B4-BE49-F238E27FC236}">
                <a16:creationId xmlns:a16="http://schemas.microsoft.com/office/drawing/2014/main" id="{D4EAA962-EBFC-4068-86F6-C0370EE3E58F}"/>
              </a:ext>
            </a:extLst>
          </p:cNvPr>
          <p:cNvPicPr>
            <a:picLocks noChangeAspect="1"/>
          </p:cNvPicPr>
          <p:nvPr/>
        </p:nvPicPr>
        <p:blipFill>
          <a:blip r:embed="rId4"/>
          <a:stretch>
            <a:fillRect/>
          </a:stretch>
        </p:blipFill>
        <p:spPr>
          <a:xfrm>
            <a:off x="5494957" y="2843261"/>
            <a:ext cx="6257925" cy="1647825"/>
          </a:xfrm>
          <a:prstGeom prst="rect">
            <a:avLst/>
          </a:prstGeom>
        </p:spPr>
      </p:pic>
      <p:pic>
        <p:nvPicPr>
          <p:cNvPr id="29" name="Picture 28">
            <a:extLst>
              <a:ext uri="{FF2B5EF4-FFF2-40B4-BE49-F238E27FC236}">
                <a16:creationId xmlns:a16="http://schemas.microsoft.com/office/drawing/2014/main" id="{E8A6B3B7-C0AE-4B43-943A-2612524C8F40}"/>
              </a:ext>
            </a:extLst>
          </p:cNvPr>
          <p:cNvPicPr>
            <a:picLocks noChangeAspect="1"/>
          </p:cNvPicPr>
          <p:nvPr/>
        </p:nvPicPr>
        <p:blipFill>
          <a:blip r:embed="rId5"/>
          <a:stretch>
            <a:fillRect/>
          </a:stretch>
        </p:blipFill>
        <p:spPr>
          <a:xfrm>
            <a:off x="3269453" y="2450373"/>
            <a:ext cx="1004620" cy="327472"/>
          </a:xfrm>
          <a:prstGeom prst="rect">
            <a:avLst/>
          </a:prstGeom>
        </p:spPr>
      </p:pic>
      <p:sp>
        <p:nvSpPr>
          <p:cNvPr id="4" name="TextBox 3">
            <a:extLst>
              <a:ext uri="{FF2B5EF4-FFF2-40B4-BE49-F238E27FC236}">
                <a16:creationId xmlns:a16="http://schemas.microsoft.com/office/drawing/2014/main" id="{370D370D-621D-4AFD-9D98-3C647C7FED93}"/>
              </a:ext>
            </a:extLst>
          </p:cNvPr>
          <p:cNvSpPr txBox="1"/>
          <p:nvPr/>
        </p:nvSpPr>
        <p:spPr>
          <a:xfrm>
            <a:off x="5494957" y="4615891"/>
            <a:ext cx="5977919" cy="646331"/>
          </a:xfrm>
          <a:prstGeom prst="rect">
            <a:avLst/>
          </a:prstGeom>
          <a:noFill/>
        </p:spPr>
        <p:txBody>
          <a:bodyPr wrap="none" rtlCol="0">
            <a:spAutoFit/>
          </a:bodyPr>
          <a:lstStyle/>
          <a:p>
            <a:r>
              <a:rPr lang="en-GB" dirty="0"/>
              <a:t>Phenotype ﬁles have 2 + M columns: Family ID, Individual ID,</a:t>
            </a:r>
          </a:p>
          <a:p>
            <a:r>
              <a:rPr lang="en-GB" dirty="0"/>
              <a:t>then value for each of M phenotypes</a:t>
            </a:r>
          </a:p>
        </p:txBody>
      </p:sp>
      <p:pic>
        <p:nvPicPr>
          <p:cNvPr id="5" name="Picture 4">
            <a:extLst>
              <a:ext uri="{FF2B5EF4-FFF2-40B4-BE49-F238E27FC236}">
                <a16:creationId xmlns:a16="http://schemas.microsoft.com/office/drawing/2014/main" id="{81ADF0B0-826D-B4D0-244F-F50A402F7911}"/>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4502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kern="1200">
                <a:solidFill>
                  <a:schemeClr val="tx1"/>
                </a:solidFill>
                <a:latin typeface="+mj-lt"/>
                <a:ea typeface="+mj-ea"/>
                <a:cs typeface="+mj-cs"/>
              </a:rPr>
              <a:t>Genotyping data : PLINK common operations</a:t>
            </a:r>
          </a:p>
        </p:txBody>
      </p:sp>
      <p:sp>
        <p:nvSpPr>
          <p:cNvPr id="9" name="Content Placeholder 8">
            <a:extLst>
              <a:ext uri="{FF2B5EF4-FFF2-40B4-BE49-F238E27FC236}">
                <a16:creationId xmlns:a16="http://schemas.microsoft.com/office/drawing/2014/main" id="{882D62C0-2EC6-C073-8BE9-5E40824BA70F}"/>
              </a:ext>
            </a:extLst>
          </p:cNvPr>
          <p:cNvSpPr>
            <a:spLocks noGrp="1"/>
          </p:cNvSpPr>
          <p:nvPr>
            <p:ph idx="1"/>
          </p:nvPr>
        </p:nvSpPr>
        <p:spPr>
          <a:xfrm>
            <a:off x="1008184" y="1459907"/>
            <a:ext cx="10175630" cy="767904"/>
          </a:xfrm>
        </p:spPr>
        <p:txBody>
          <a:bodyPr vert="horz" lIns="91440" tIns="45720" rIns="91440" bIns="45720" rtlCol="0" anchor="ctr">
            <a:normAutofit/>
          </a:bodyPr>
          <a:lstStyle/>
          <a:p>
            <a:pPr indent="-228600" algn="ctr">
              <a:lnSpc>
                <a:spcPct val="90000"/>
              </a:lnSpc>
              <a:buFont typeface="Arial" panose="020B0604020202020204" pitchFamily="34" charset="0"/>
              <a:buChar char="•"/>
            </a:pPr>
            <a:r>
              <a:rPr lang="en-US">
                <a:latin typeface="+mn-lt"/>
                <a:cs typeface="+mn-cs"/>
                <a:hlinkClick r:id="rId3"/>
              </a:rPr>
              <a:t>https://www.cog-genomics.org/plink/1.9/index</a:t>
            </a:r>
            <a:endParaRPr lang="en-US">
              <a:latin typeface="+mn-lt"/>
              <a:cs typeface="+mn-cs"/>
            </a:endParaRPr>
          </a:p>
          <a:p>
            <a:pPr indent="-228600" algn="ctr">
              <a:lnSpc>
                <a:spcPct val="90000"/>
              </a:lnSpc>
              <a:buFont typeface="Arial" panose="020B0604020202020204" pitchFamily="34" charset="0"/>
              <a:buChar char="•"/>
            </a:pPr>
            <a:r>
              <a:rPr lang="en-US">
                <a:latin typeface="+mn-lt"/>
                <a:cs typeface="+mn-cs"/>
                <a:hlinkClick r:id="rId4"/>
              </a:rPr>
              <a:t>https://www.cog-genomics.org/plink/2.0/index</a:t>
            </a:r>
            <a:r>
              <a:rPr lang="en-US">
                <a:latin typeface="+mn-lt"/>
                <a:cs typeface="+mn-cs"/>
              </a:rPr>
              <a:t>  </a:t>
            </a:r>
          </a:p>
        </p:txBody>
      </p:sp>
      <p:pic>
        <p:nvPicPr>
          <p:cNvPr id="10" name="Content Placeholder 4">
            <a:extLst>
              <a:ext uri="{FF2B5EF4-FFF2-40B4-BE49-F238E27FC236}">
                <a16:creationId xmlns:a16="http://schemas.microsoft.com/office/drawing/2014/main" id="{E04CF883-E35F-49F8-DB2C-173085F6795D}"/>
              </a:ext>
            </a:extLst>
          </p:cNvPr>
          <p:cNvPicPr>
            <a:picLocks noChangeAspect="1"/>
          </p:cNvPicPr>
          <p:nvPr/>
        </p:nvPicPr>
        <p:blipFill>
          <a:blip r:embed="rId5"/>
          <a:stretch>
            <a:fillRect/>
          </a:stretch>
        </p:blipFill>
        <p:spPr>
          <a:xfrm>
            <a:off x="835154" y="2935240"/>
            <a:ext cx="10515595" cy="2839211"/>
          </a:xfrm>
          <a:prstGeom prst="rect">
            <a:avLst/>
          </a:prstGeom>
        </p:spPr>
      </p:pic>
      <p:pic>
        <p:nvPicPr>
          <p:cNvPr id="3" name="Picture 2">
            <a:extLst>
              <a:ext uri="{FF2B5EF4-FFF2-40B4-BE49-F238E27FC236}">
                <a16:creationId xmlns:a16="http://schemas.microsoft.com/office/drawing/2014/main" id="{AB0F0D6C-794B-364F-06F8-43942507C74C}"/>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27665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1159-F2C0-4F66-AD6A-02A10AF39643}"/>
              </a:ext>
            </a:extLst>
          </p:cNvPr>
          <p:cNvSpPr>
            <a:spLocks noGrp="1"/>
          </p:cNvSpPr>
          <p:nvPr>
            <p:ph type="title"/>
          </p:nvPr>
        </p:nvSpPr>
        <p:spPr>
          <a:xfrm>
            <a:off x="550862" y="117683"/>
            <a:ext cx="11091600" cy="818964"/>
          </a:xfrm>
        </p:spPr>
        <p:txBody>
          <a:bodyPr/>
          <a:lstStyle/>
          <a:p>
            <a:r>
              <a:rPr lang="en-GB" dirty="0"/>
              <a:t>Why Quality Control?</a:t>
            </a:r>
          </a:p>
        </p:txBody>
      </p:sp>
      <p:pic>
        <p:nvPicPr>
          <p:cNvPr id="11" name="Content Placeholder 10">
            <a:extLst>
              <a:ext uri="{FF2B5EF4-FFF2-40B4-BE49-F238E27FC236}">
                <a16:creationId xmlns:a16="http://schemas.microsoft.com/office/drawing/2014/main" id="{F7A84E07-A884-422A-BD37-5F32DF2B58B3}"/>
              </a:ext>
            </a:extLst>
          </p:cNvPr>
          <p:cNvPicPr>
            <a:picLocks noGrp="1" noChangeAspect="1"/>
          </p:cNvPicPr>
          <p:nvPr>
            <p:ph idx="1"/>
          </p:nvPr>
        </p:nvPicPr>
        <p:blipFill>
          <a:blip r:embed="rId3"/>
          <a:stretch>
            <a:fillRect/>
          </a:stretch>
        </p:blipFill>
        <p:spPr>
          <a:xfrm>
            <a:off x="646264" y="1756302"/>
            <a:ext cx="2808862" cy="1797672"/>
          </a:xfrm>
          <a:prstGeom prst="rect">
            <a:avLst/>
          </a:prstGeom>
        </p:spPr>
      </p:pic>
      <p:sp>
        <p:nvSpPr>
          <p:cNvPr id="12" name="Arrow: Right 11">
            <a:extLst>
              <a:ext uri="{FF2B5EF4-FFF2-40B4-BE49-F238E27FC236}">
                <a16:creationId xmlns:a16="http://schemas.microsoft.com/office/drawing/2014/main" id="{56A152D7-9A7B-4863-A657-7C0CFE0E18CC}"/>
              </a:ext>
            </a:extLst>
          </p:cNvPr>
          <p:cNvSpPr/>
          <p:nvPr/>
        </p:nvSpPr>
        <p:spPr>
          <a:xfrm>
            <a:off x="3657602" y="24725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D00C7CB-1676-453B-B4ED-1934F89AAC54}"/>
              </a:ext>
            </a:extLst>
          </p:cNvPr>
          <p:cNvPicPr>
            <a:picLocks noChangeAspect="1"/>
          </p:cNvPicPr>
          <p:nvPr/>
        </p:nvPicPr>
        <p:blipFill>
          <a:blip r:embed="rId4"/>
          <a:stretch>
            <a:fillRect/>
          </a:stretch>
        </p:blipFill>
        <p:spPr>
          <a:xfrm>
            <a:off x="4965298" y="1539635"/>
            <a:ext cx="1676190" cy="2428571"/>
          </a:xfrm>
          <a:prstGeom prst="rect">
            <a:avLst/>
          </a:prstGeom>
        </p:spPr>
      </p:pic>
      <p:sp>
        <p:nvSpPr>
          <p:cNvPr id="15" name="Arrow: Right 14">
            <a:extLst>
              <a:ext uri="{FF2B5EF4-FFF2-40B4-BE49-F238E27FC236}">
                <a16:creationId xmlns:a16="http://schemas.microsoft.com/office/drawing/2014/main" id="{5D163AAD-D58A-4FEA-8D15-949E9E511FA6}"/>
              </a:ext>
            </a:extLst>
          </p:cNvPr>
          <p:cNvSpPr/>
          <p:nvPr/>
        </p:nvSpPr>
        <p:spPr>
          <a:xfrm>
            <a:off x="6999432" y="25116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ntroduction to Genotyping">
            <a:extLst>
              <a:ext uri="{FF2B5EF4-FFF2-40B4-BE49-F238E27FC236}">
                <a16:creationId xmlns:a16="http://schemas.microsoft.com/office/drawing/2014/main" id="{2704CE71-85D6-492B-B02D-30FCC43C1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280" y="1523651"/>
            <a:ext cx="3506420" cy="2262974"/>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139C6D57-A6D4-460E-B64E-7FE93C4741C4}"/>
              </a:ext>
            </a:extLst>
          </p:cNvPr>
          <p:cNvSpPr/>
          <p:nvPr/>
        </p:nvSpPr>
        <p:spPr>
          <a:xfrm>
            <a:off x="11126423" y="3529293"/>
            <a:ext cx="358444" cy="85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2795422F-AB88-476C-A3D1-6FC7D196C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9087" y="4842662"/>
            <a:ext cx="2837506" cy="191292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34F90E65-CCCC-457F-A7E8-DED07F6EA19B}"/>
              </a:ext>
            </a:extLst>
          </p:cNvPr>
          <p:cNvSpPr/>
          <p:nvPr/>
        </p:nvSpPr>
        <p:spPr>
          <a:xfrm rot="8461266">
            <a:off x="8907389" y="40723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4668FD55-9744-454D-86B7-B2D4E4407A79}"/>
              </a:ext>
            </a:extLst>
          </p:cNvPr>
          <p:cNvSpPr/>
          <p:nvPr/>
        </p:nvSpPr>
        <p:spPr>
          <a:xfrm rot="10800000">
            <a:off x="4939251" y="56731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7C18F594-8145-4A83-BEAD-D9F377D2ABB2}"/>
              </a:ext>
            </a:extLst>
          </p:cNvPr>
          <p:cNvPicPr>
            <a:picLocks noChangeAspect="1"/>
          </p:cNvPicPr>
          <p:nvPr/>
        </p:nvPicPr>
        <p:blipFill>
          <a:blip r:embed="rId7"/>
          <a:stretch>
            <a:fillRect/>
          </a:stretch>
        </p:blipFill>
        <p:spPr>
          <a:xfrm>
            <a:off x="2050695" y="4869274"/>
            <a:ext cx="2676190" cy="1723810"/>
          </a:xfrm>
          <a:prstGeom prst="rect">
            <a:avLst/>
          </a:prstGeom>
        </p:spPr>
      </p:pic>
      <p:pic>
        <p:nvPicPr>
          <p:cNvPr id="3" name="Picture 2">
            <a:extLst>
              <a:ext uri="{FF2B5EF4-FFF2-40B4-BE49-F238E27FC236}">
                <a16:creationId xmlns:a16="http://schemas.microsoft.com/office/drawing/2014/main" id="{B97B8358-8E35-F46D-3602-1209B3639AA6}"/>
              </a:ext>
            </a:extLst>
          </p:cNvPr>
          <p:cNvPicPr>
            <a:picLocks noChangeAspect="1"/>
          </p:cNvPicPr>
          <p:nvPr/>
        </p:nvPicPr>
        <p:blipFill>
          <a:blip r:embed="rId8"/>
          <a:stretch>
            <a:fillRect/>
          </a:stretch>
        </p:blipFill>
        <p:spPr>
          <a:xfrm>
            <a:off x="9984105" y="6465570"/>
            <a:ext cx="2114550" cy="361950"/>
          </a:xfrm>
          <a:prstGeom prst="rect">
            <a:avLst/>
          </a:prstGeom>
        </p:spPr>
      </p:pic>
      <p:pic>
        <p:nvPicPr>
          <p:cNvPr id="4" name="Picture 3">
            <a:extLst>
              <a:ext uri="{FF2B5EF4-FFF2-40B4-BE49-F238E27FC236}">
                <a16:creationId xmlns:a16="http://schemas.microsoft.com/office/drawing/2014/main" id="{042AB640-384F-82AA-4396-BCEE2DB2C4D0}"/>
              </a:ext>
            </a:extLst>
          </p:cNvPr>
          <p:cNvPicPr>
            <a:picLocks noChangeAspect="1"/>
          </p:cNvPicPr>
          <p:nvPr/>
        </p:nvPicPr>
        <p:blipFill>
          <a:blip r:embed="rId9"/>
          <a:stretch>
            <a:fillRect/>
          </a:stretch>
        </p:blipFill>
        <p:spPr>
          <a:xfrm>
            <a:off x="9085478" y="4995560"/>
            <a:ext cx="3054465" cy="1405240"/>
          </a:xfrm>
          <a:prstGeom prst="rect">
            <a:avLst/>
          </a:prstGeom>
        </p:spPr>
      </p:pic>
    </p:spTree>
    <p:extLst>
      <p:ext uri="{BB962C8B-B14F-4D97-AF65-F5344CB8AC3E}">
        <p14:creationId xmlns:p14="http://schemas.microsoft.com/office/powerpoint/2010/main" val="3167915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D74D-10C2-4386-B50A-C993B3BC5A54}"/>
              </a:ext>
            </a:extLst>
          </p:cNvPr>
          <p:cNvSpPr>
            <a:spLocks noGrp="1"/>
          </p:cNvSpPr>
          <p:nvPr>
            <p:ph type="title"/>
          </p:nvPr>
        </p:nvSpPr>
        <p:spPr/>
        <p:txBody>
          <a:bodyPr/>
          <a:lstStyle/>
          <a:p>
            <a:r>
              <a:rPr lang="en-GB" dirty="0"/>
              <a:t>Why Quality Control?</a:t>
            </a:r>
          </a:p>
        </p:txBody>
      </p:sp>
      <p:sp>
        <p:nvSpPr>
          <p:cNvPr id="3" name="Content Placeholder 2">
            <a:extLst>
              <a:ext uri="{FF2B5EF4-FFF2-40B4-BE49-F238E27FC236}">
                <a16:creationId xmlns:a16="http://schemas.microsoft.com/office/drawing/2014/main" id="{2AFB3891-0955-42E1-A1CF-81DB907F96B2}"/>
              </a:ext>
            </a:extLst>
          </p:cNvPr>
          <p:cNvSpPr>
            <a:spLocks noGrp="1"/>
          </p:cNvSpPr>
          <p:nvPr>
            <p:ph idx="1"/>
          </p:nvPr>
        </p:nvSpPr>
        <p:spPr>
          <a:xfrm>
            <a:off x="550863" y="1374365"/>
            <a:ext cx="11090274" cy="644631"/>
          </a:xfrm>
        </p:spPr>
        <p:txBody>
          <a:bodyPr/>
          <a:lstStyle/>
          <a:p>
            <a:r>
              <a:rPr lang="en-GB" dirty="0"/>
              <a:t>The QC protocol of a GWAS is usually split into two broad categories.</a:t>
            </a:r>
          </a:p>
        </p:txBody>
      </p:sp>
      <p:sp>
        <p:nvSpPr>
          <p:cNvPr id="5" name="TextBox 4">
            <a:extLst>
              <a:ext uri="{FF2B5EF4-FFF2-40B4-BE49-F238E27FC236}">
                <a16:creationId xmlns:a16="http://schemas.microsoft.com/office/drawing/2014/main" id="{16C161DD-0FED-4FF9-BCA9-7D4432998519}"/>
              </a:ext>
            </a:extLst>
          </p:cNvPr>
          <p:cNvSpPr txBox="1"/>
          <p:nvPr/>
        </p:nvSpPr>
        <p:spPr>
          <a:xfrm>
            <a:off x="1931212" y="2136200"/>
            <a:ext cx="3343048" cy="707886"/>
          </a:xfrm>
          <a:prstGeom prst="rect">
            <a:avLst/>
          </a:prstGeom>
          <a:solidFill>
            <a:srgbClr val="FFC000"/>
          </a:solidFill>
        </p:spPr>
        <p:txBody>
          <a:bodyPr wrap="square" rtlCol="0">
            <a:spAutoFit/>
          </a:bodyPr>
          <a:lstStyle/>
          <a:p>
            <a:r>
              <a:rPr lang="en-GB" sz="4000" dirty="0"/>
              <a:t>“Sample QC”</a:t>
            </a:r>
          </a:p>
        </p:txBody>
      </p:sp>
      <p:sp>
        <p:nvSpPr>
          <p:cNvPr id="6" name="TextBox 5">
            <a:extLst>
              <a:ext uri="{FF2B5EF4-FFF2-40B4-BE49-F238E27FC236}">
                <a16:creationId xmlns:a16="http://schemas.microsoft.com/office/drawing/2014/main" id="{206B08C0-4625-49CF-8316-41A2FA2449B3}"/>
              </a:ext>
            </a:extLst>
          </p:cNvPr>
          <p:cNvSpPr txBox="1"/>
          <p:nvPr/>
        </p:nvSpPr>
        <p:spPr>
          <a:xfrm>
            <a:off x="7847454" y="2135717"/>
            <a:ext cx="2895344" cy="707886"/>
          </a:xfrm>
          <a:prstGeom prst="rect">
            <a:avLst/>
          </a:prstGeom>
          <a:solidFill>
            <a:srgbClr val="00B050"/>
          </a:solidFill>
        </p:spPr>
        <p:txBody>
          <a:bodyPr wrap="none" rtlCol="0">
            <a:spAutoFit/>
          </a:bodyPr>
          <a:lstStyle/>
          <a:p>
            <a:r>
              <a:rPr lang="en-GB" sz="4000" dirty="0"/>
              <a:t>“Variant QC”</a:t>
            </a:r>
          </a:p>
        </p:txBody>
      </p:sp>
      <p:pic>
        <p:nvPicPr>
          <p:cNvPr id="8" name="Picture 7">
            <a:extLst>
              <a:ext uri="{FF2B5EF4-FFF2-40B4-BE49-F238E27FC236}">
                <a16:creationId xmlns:a16="http://schemas.microsoft.com/office/drawing/2014/main" id="{B409836C-F177-4671-BF60-E9A61063A23A}"/>
              </a:ext>
            </a:extLst>
          </p:cNvPr>
          <p:cNvPicPr>
            <a:picLocks noChangeAspect="1"/>
          </p:cNvPicPr>
          <p:nvPr/>
        </p:nvPicPr>
        <p:blipFill>
          <a:blip r:embed="rId2"/>
          <a:stretch>
            <a:fillRect/>
          </a:stretch>
        </p:blipFill>
        <p:spPr>
          <a:xfrm>
            <a:off x="634707" y="2960324"/>
            <a:ext cx="5449208" cy="3692470"/>
          </a:xfrm>
          <a:prstGeom prst="rect">
            <a:avLst/>
          </a:prstGeom>
        </p:spPr>
      </p:pic>
      <p:sp>
        <p:nvSpPr>
          <p:cNvPr id="9" name="TextBox 8">
            <a:extLst>
              <a:ext uri="{FF2B5EF4-FFF2-40B4-BE49-F238E27FC236}">
                <a16:creationId xmlns:a16="http://schemas.microsoft.com/office/drawing/2014/main" id="{0F7285FB-E786-4F47-B237-C864B14FE441}"/>
              </a:ext>
            </a:extLst>
          </p:cNvPr>
          <p:cNvSpPr txBox="1"/>
          <p:nvPr/>
        </p:nvSpPr>
        <p:spPr>
          <a:xfrm>
            <a:off x="7035466" y="2960324"/>
            <a:ext cx="4866363" cy="3416320"/>
          </a:xfrm>
          <a:prstGeom prst="rect">
            <a:avLst/>
          </a:prstGeom>
          <a:noFill/>
        </p:spPr>
        <p:txBody>
          <a:bodyPr wrap="square" rtlCol="0">
            <a:spAutoFit/>
          </a:bodyPr>
          <a:lstStyle/>
          <a:p>
            <a:pPr marL="342900" indent="-342900">
              <a:buAutoNum type="arabicPeriod"/>
            </a:pPr>
            <a:r>
              <a:rPr lang="en-GB" b="0" i="0" dirty="0">
                <a:effectLst/>
                <a:latin typeface="Courier New" panose="02070309020205020404" pitchFamily="49" charset="0"/>
              </a:rPr>
              <a:t>Identification of variants with an </a:t>
            </a:r>
            <a:r>
              <a:rPr lang="en-GB" b="1" u="sng" dirty="0">
                <a:effectLst/>
                <a:latin typeface="Courier New" panose="02070309020205020404" pitchFamily="49" charset="0"/>
              </a:rPr>
              <a:t>excessive missing genotype</a:t>
            </a:r>
          </a:p>
          <a:p>
            <a:pPr marL="342900" indent="-342900">
              <a:buAutoNum type="arabicPeriod"/>
            </a:pPr>
            <a:r>
              <a:rPr lang="en-GB" b="0" i="0" dirty="0">
                <a:effectLst/>
                <a:latin typeface="Courier New" panose="02070309020205020404" pitchFamily="49" charset="0"/>
              </a:rPr>
              <a:t>Identification of variants demonstrating a significant deviation from </a:t>
            </a:r>
            <a:r>
              <a:rPr lang="en-GB" b="1" i="0" u="sng" dirty="0">
                <a:effectLst/>
                <a:latin typeface="Courier New" panose="02070309020205020404" pitchFamily="49" charset="0"/>
              </a:rPr>
              <a:t>Hardy-Weinberg equilibrium (HWE)</a:t>
            </a:r>
            <a:r>
              <a:rPr lang="en-GB" b="0" i="0" dirty="0">
                <a:effectLst/>
                <a:latin typeface="Courier New" panose="02070309020205020404" pitchFamily="49" charset="0"/>
              </a:rPr>
              <a:t> </a:t>
            </a:r>
          </a:p>
          <a:p>
            <a:pPr marL="342900" indent="-342900">
              <a:buAutoNum type="arabicPeriod"/>
            </a:pPr>
            <a:r>
              <a:rPr lang="en-GB" b="0" i="0" dirty="0">
                <a:effectLst/>
                <a:latin typeface="Courier New" panose="02070309020205020404" pitchFamily="49" charset="0"/>
              </a:rPr>
              <a:t>Removal of all makers with a </a:t>
            </a:r>
            <a:r>
              <a:rPr lang="en-GB" b="1" i="0" u="sng" dirty="0">
                <a:effectLst/>
                <a:latin typeface="Courier New" panose="02070309020205020404" pitchFamily="49" charset="0"/>
              </a:rPr>
              <a:t>very low minor allele frequency</a:t>
            </a:r>
          </a:p>
          <a:p>
            <a:pPr marL="342900" indent="-342900">
              <a:buAutoNum type="arabicPeriod"/>
            </a:pPr>
            <a:r>
              <a:rPr lang="en-GB" b="0" i="0" dirty="0">
                <a:effectLst/>
                <a:latin typeface="Courier New" panose="02070309020205020404" pitchFamily="49" charset="0"/>
              </a:rPr>
              <a:t>Removal of all makers with </a:t>
            </a:r>
            <a:r>
              <a:rPr lang="en-GB" b="1" i="0" u="sng" dirty="0">
                <a:effectLst/>
                <a:latin typeface="Courier New" panose="02070309020205020404" pitchFamily="49" charset="0"/>
              </a:rPr>
              <a:t>cluster separation score &lt;0.4</a:t>
            </a:r>
          </a:p>
          <a:p>
            <a:pPr marL="342900" indent="-342900">
              <a:buAutoNum type="arabicPeriod"/>
            </a:pPr>
            <a:r>
              <a:rPr lang="en-GB" b="1" i="0" u="sng" dirty="0">
                <a:effectLst/>
                <a:latin typeface="Courier New" panose="02070309020205020404" pitchFamily="49" charset="0"/>
              </a:rPr>
              <a:t>Differential missingness</a:t>
            </a:r>
            <a:r>
              <a:rPr lang="en-GB" i="0" dirty="0">
                <a:effectLst/>
                <a:latin typeface="Courier New" panose="02070309020205020404" pitchFamily="49" charset="0"/>
              </a:rPr>
              <a:t> (case/control studies)</a:t>
            </a:r>
          </a:p>
        </p:txBody>
      </p:sp>
      <p:pic>
        <p:nvPicPr>
          <p:cNvPr id="4" name="Picture 3">
            <a:extLst>
              <a:ext uri="{FF2B5EF4-FFF2-40B4-BE49-F238E27FC236}">
                <a16:creationId xmlns:a16="http://schemas.microsoft.com/office/drawing/2014/main" id="{5BABD46B-0AF5-12FD-DCF2-A1E4C1DEBF41}"/>
              </a:ext>
            </a:extLst>
          </p:cNvPr>
          <p:cNvPicPr>
            <a:picLocks noChangeAspect="1"/>
          </p:cNvPicPr>
          <p:nvPr/>
        </p:nvPicPr>
        <p:blipFill>
          <a:blip r:embed="rId3"/>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95895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3" y="1359669"/>
            <a:ext cx="6113284" cy="5443468"/>
          </a:xfrm>
        </p:spPr>
        <p:txBody>
          <a:bodyPr>
            <a:normAutofit/>
          </a:bodyPr>
          <a:lstStyle/>
          <a:p>
            <a:r>
              <a:rPr lang="en-GB" sz="2800" b="1" u="sng" dirty="0"/>
              <a:t>Missingness</a:t>
            </a:r>
          </a:p>
          <a:p>
            <a:pPr marL="457200" indent="-457200">
              <a:buFont typeface="+mj-lt"/>
              <a:buAutoNum type="arabicPeriod"/>
            </a:pPr>
            <a:r>
              <a:rPr lang="en-GB" dirty="0"/>
              <a:t>Per sample missingness</a:t>
            </a:r>
          </a:p>
          <a:p>
            <a:pPr>
              <a:buFont typeface="Wingdings" panose="05000000000000000000" pitchFamily="2" charset="2"/>
              <a:buChar char="Ø"/>
            </a:pPr>
            <a:r>
              <a:rPr lang="en-GB" dirty="0"/>
              <a:t> % missing for a sample across your variants</a:t>
            </a:r>
          </a:p>
          <a:p>
            <a:pPr marL="457200" indent="-457200">
              <a:buAutoNum type="arabicPeriod" startAt="2"/>
            </a:pPr>
            <a:r>
              <a:rPr lang="en-GB" dirty="0"/>
              <a:t>Per SNP missingness</a:t>
            </a:r>
          </a:p>
          <a:p>
            <a:pPr>
              <a:buFont typeface="Wingdings" panose="05000000000000000000" pitchFamily="2" charset="2"/>
              <a:buChar char="Ø"/>
            </a:pPr>
            <a:r>
              <a:rPr lang="en-GB" dirty="0"/>
              <a:t> % missing for a particular variant among your samples</a:t>
            </a:r>
          </a:p>
          <a:p>
            <a:pPr>
              <a:buFont typeface="Wingdings" panose="05000000000000000000" pitchFamily="2" charset="2"/>
              <a:buChar char="Ø"/>
            </a:pPr>
            <a:endParaRPr lang="en-GB" dirty="0"/>
          </a:p>
          <a:p>
            <a:pPr>
              <a:buFont typeface="Wingdings" panose="05000000000000000000" pitchFamily="2" charset="2"/>
              <a:buChar char="Ø"/>
            </a:pPr>
            <a:endParaRPr lang="en-GB" dirty="0"/>
          </a:p>
          <a:p>
            <a:pPr>
              <a:buFont typeface="Wingdings" panose="05000000000000000000" pitchFamily="2" charset="2"/>
              <a:buChar char="Ø"/>
            </a:pPr>
            <a:r>
              <a:rPr lang="en-GB" dirty="0"/>
              <a:t>Low genotyping call rate indicates issues with sample DNA (</a:t>
            </a:r>
            <a:r>
              <a:rPr lang="en-GB" dirty="0" err="1"/>
              <a:t>eg</a:t>
            </a:r>
            <a:r>
              <a:rPr lang="en-GB" dirty="0"/>
              <a:t> low concentration).</a:t>
            </a:r>
          </a:p>
        </p:txBody>
      </p:sp>
      <p:pic>
        <p:nvPicPr>
          <p:cNvPr id="4" name="Picture 3">
            <a:extLst>
              <a:ext uri="{FF2B5EF4-FFF2-40B4-BE49-F238E27FC236}">
                <a16:creationId xmlns:a16="http://schemas.microsoft.com/office/drawing/2014/main" id="{56D821C8-1161-4603-B4B0-20D653BE8056}"/>
              </a:ext>
            </a:extLst>
          </p:cNvPr>
          <p:cNvPicPr>
            <a:picLocks noChangeAspect="1"/>
          </p:cNvPicPr>
          <p:nvPr/>
        </p:nvPicPr>
        <p:blipFill>
          <a:blip r:embed="rId3"/>
          <a:stretch>
            <a:fillRect/>
          </a:stretch>
        </p:blipFill>
        <p:spPr>
          <a:xfrm>
            <a:off x="7215010" y="1939479"/>
            <a:ext cx="4808524" cy="3700539"/>
          </a:xfrm>
          <a:prstGeom prst="rect">
            <a:avLst/>
          </a:prstGeom>
        </p:spPr>
      </p:pic>
      <p:pic>
        <p:nvPicPr>
          <p:cNvPr id="8" name="Picture 7">
            <a:extLst>
              <a:ext uri="{FF2B5EF4-FFF2-40B4-BE49-F238E27FC236}">
                <a16:creationId xmlns:a16="http://schemas.microsoft.com/office/drawing/2014/main" id="{1BA892A5-DE5C-45D8-A61C-6A0BC1FDD58B}"/>
              </a:ext>
            </a:extLst>
          </p:cNvPr>
          <p:cNvPicPr>
            <a:picLocks noChangeAspect="1"/>
          </p:cNvPicPr>
          <p:nvPr/>
        </p:nvPicPr>
        <p:blipFill>
          <a:blip r:embed="rId4"/>
          <a:stretch>
            <a:fillRect/>
          </a:stretch>
        </p:blipFill>
        <p:spPr>
          <a:xfrm>
            <a:off x="0" y="4297775"/>
            <a:ext cx="7161580" cy="749101"/>
          </a:xfrm>
          <a:prstGeom prst="rect">
            <a:avLst/>
          </a:prstGeom>
        </p:spPr>
      </p:pic>
      <p:pic>
        <p:nvPicPr>
          <p:cNvPr id="5" name="Picture 4">
            <a:extLst>
              <a:ext uri="{FF2B5EF4-FFF2-40B4-BE49-F238E27FC236}">
                <a16:creationId xmlns:a16="http://schemas.microsoft.com/office/drawing/2014/main" id="{7E769275-60AD-52D6-EBCB-97F48113830C}"/>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86452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72D-6C3A-4686-9E33-413342CED88C}"/>
              </a:ext>
            </a:extLst>
          </p:cNvPr>
          <p:cNvSpPr>
            <a:spLocks noGrp="1"/>
          </p:cNvSpPr>
          <p:nvPr>
            <p:ph type="title"/>
          </p:nvPr>
        </p:nvSpPr>
        <p:spPr/>
        <p:txBody>
          <a:bodyPr/>
          <a:lstStyle/>
          <a:p>
            <a:r>
              <a:rPr lang="en-GB" dirty="0"/>
              <a:t>Before we start …</a:t>
            </a:r>
          </a:p>
        </p:txBody>
      </p:sp>
      <p:sp>
        <p:nvSpPr>
          <p:cNvPr id="3" name="Content Placeholder 2">
            <a:extLst>
              <a:ext uri="{FF2B5EF4-FFF2-40B4-BE49-F238E27FC236}">
                <a16:creationId xmlns:a16="http://schemas.microsoft.com/office/drawing/2014/main" id="{A3DA481F-771E-47B9-A89C-A3D83EDFDAC8}"/>
              </a:ext>
            </a:extLst>
          </p:cNvPr>
          <p:cNvSpPr>
            <a:spLocks noGrp="1"/>
          </p:cNvSpPr>
          <p:nvPr>
            <p:ph idx="1"/>
          </p:nvPr>
        </p:nvSpPr>
        <p:spPr>
          <a:xfrm>
            <a:off x="550862" y="1389889"/>
            <a:ext cx="5286668" cy="4702936"/>
          </a:xfrm>
        </p:spPr>
        <p:txBody>
          <a:bodyPr/>
          <a:lstStyle/>
          <a:p>
            <a:pPr marL="342900" indent="-342900">
              <a:buFont typeface="Arial" panose="020B0604020202020204" pitchFamily="34" charset="0"/>
              <a:buChar char="•"/>
            </a:pPr>
            <a:r>
              <a:rPr lang="en-GB" sz="2400" dirty="0"/>
              <a:t>A </a:t>
            </a:r>
            <a:r>
              <a:rPr lang="en-GB" sz="2400" b="1" u="sng" dirty="0"/>
              <a:t>Single Nucleotide Polymorphism </a:t>
            </a:r>
            <a:r>
              <a:rPr lang="en-GB" sz="2400" dirty="0"/>
              <a:t>(SNP) is a single base pair at which more than one nucleotide is observed.</a:t>
            </a:r>
          </a:p>
          <a:p>
            <a:pPr marL="342900" indent="-342900">
              <a:buFont typeface="Arial" panose="020B0604020202020204" pitchFamily="34" charset="0"/>
              <a:buChar char="•"/>
            </a:pPr>
            <a:r>
              <a:rPr lang="en-GB" sz="2400" dirty="0"/>
              <a:t>The </a:t>
            </a:r>
            <a:r>
              <a:rPr lang="en-GB" sz="2400" b="1" u="sng" dirty="0"/>
              <a:t>Minor Allele Frequency (MAF)</a:t>
            </a:r>
            <a:r>
              <a:rPr lang="en-GB" sz="2400" u="sng" dirty="0"/>
              <a:t> </a:t>
            </a:r>
            <a:r>
              <a:rPr lang="en-GB" sz="2400" dirty="0"/>
              <a:t>is the relative frequency in a relevant population of the minor (2nd most common) allele. </a:t>
            </a:r>
          </a:p>
          <a:p>
            <a:pPr marL="342900" indent="-342900">
              <a:buFont typeface="Arial" panose="020B0604020202020204" pitchFamily="34" charset="0"/>
              <a:buChar char="•"/>
            </a:pPr>
            <a:r>
              <a:rPr lang="en-GB" sz="2400" dirty="0"/>
              <a:t>For biallelic SNPs, if the MAF of T allele is </a:t>
            </a:r>
            <a:r>
              <a:rPr lang="en-GB" sz="2400" b="1" i="1" dirty="0"/>
              <a:t>q</a:t>
            </a:r>
            <a:r>
              <a:rPr lang="en-GB" sz="2400" i="1" dirty="0"/>
              <a:t> </a:t>
            </a:r>
            <a:r>
              <a:rPr lang="en-GB" sz="2400" dirty="0"/>
              <a:t>then the frequency of the C allele is </a:t>
            </a:r>
            <a:r>
              <a:rPr lang="en-GB" sz="2400" b="1" i="1" dirty="0"/>
              <a:t>p=1-q</a:t>
            </a:r>
            <a:r>
              <a:rPr lang="en-GB" sz="2400" i="1" dirty="0"/>
              <a:t>.</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p:txBody>
      </p:sp>
      <p:pic>
        <p:nvPicPr>
          <p:cNvPr id="5" name="Picture 4">
            <a:extLst>
              <a:ext uri="{FF2B5EF4-FFF2-40B4-BE49-F238E27FC236}">
                <a16:creationId xmlns:a16="http://schemas.microsoft.com/office/drawing/2014/main" id="{9F4346B6-5BBB-4B8B-AB69-F333535DFF76}"/>
              </a:ext>
            </a:extLst>
          </p:cNvPr>
          <p:cNvPicPr>
            <a:picLocks noChangeAspect="1"/>
          </p:cNvPicPr>
          <p:nvPr/>
        </p:nvPicPr>
        <p:blipFill>
          <a:blip r:embed="rId3"/>
          <a:stretch>
            <a:fillRect/>
          </a:stretch>
        </p:blipFill>
        <p:spPr>
          <a:xfrm>
            <a:off x="6295947" y="549275"/>
            <a:ext cx="4823158" cy="6037622"/>
          </a:xfrm>
          <a:prstGeom prst="rect">
            <a:avLst/>
          </a:prstGeom>
          <a:solidFill>
            <a:schemeClr val="bg1"/>
          </a:solidFill>
        </p:spPr>
      </p:pic>
      <p:pic>
        <p:nvPicPr>
          <p:cNvPr id="6" name="Picture 5">
            <a:extLst>
              <a:ext uri="{FF2B5EF4-FFF2-40B4-BE49-F238E27FC236}">
                <a16:creationId xmlns:a16="http://schemas.microsoft.com/office/drawing/2014/main" id="{285CFCAB-6D57-0E60-6D9D-3DF0B955A9DD}"/>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241254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3" y="1359669"/>
            <a:ext cx="6113284" cy="5443468"/>
          </a:xfrm>
        </p:spPr>
        <p:txBody>
          <a:bodyPr>
            <a:normAutofit/>
          </a:bodyPr>
          <a:lstStyle/>
          <a:p>
            <a:r>
              <a:rPr lang="en-GB" sz="2800" b="1" u="sng" dirty="0"/>
              <a:t>Discordant Sex Check</a:t>
            </a:r>
          </a:p>
          <a:p>
            <a:pPr>
              <a:buFont typeface="Wingdings" panose="05000000000000000000" pitchFamily="2" charset="2"/>
              <a:buChar char="Ø"/>
            </a:pPr>
            <a:r>
              <a:rPr lang="en-GB" dirty="0"/>
              <a:t> Men have only one copy of the X chromosome</a:t>
            </a:r>
          </a:p>
          <a:p>
            <a:pPr lvl="1">
              <a:buFont typeface="Wingdings" panose="05000000000000000000" pitchFamily="2" charset="2"/>
              <a:buChar char="Ø"/>
            </a:pPr>
            <a:r>
              <a:rPr lang="en-GB" dirty="0"/>
              <a:t>All X chromosome data is expected to be homozygous.</a:t>
            </a:r>
          </a:p>
          <a:p>
            <a:pPr lvl="2">
              <a:buFont typeface="Wingdings" panose="05000000000000000000" pitchFamily="2" charset="2"/>
              <a:buChar char="Ø"/>
            </a:pPr>
            <a:endParaRPr lang="en-GB" dirty="0"/>
          </a:p>
          <a:p>
            <a:pPr lvl="2">
              <a:buFont typeface="Wingdings" panose="05000000000000000000" pitchFamily="2" charset="2"/>
              <a:buChar char="Ø"/>
            </a:pPr>
            <a:endParaRPr lang="en-GB" dirty="0"/>
          </a:p>
          <a:p>
            <a:pPr lvl="2">
              <a:buFont typeface="Wingdings" panose="05000000000000000000" pitchFamily="2" charset="2"/>
              <a:buChar char="Ø"/>
            </a:pPr>
            <a:r>
              <a:rPr lang="en-GB" dirty="0"/>
              <a:t>X chromosome homozygosity estimate for males (F statistic or inbreeding coefficient) is 1.</a:t>
            </a:r>
          </a:p>
          <a:p>
            <a:pPr lvl="2">
              <a:buFont typeface="Wingdings" panose="05000000000000000000" pitchFamily="2" charset="2"/>
              <a:buChar char="Ø"/>
            </a:pPr>
            <a:r>
              <a:rPr lang="en-GB" dirty="0"/>
              <a:t>In Plink</a:t>
            </a:r>
          </a:p>
          <a:p>
            <a:pPr lvl="2">
              <a:buFont typeface="Wingdings" panose="05000000000000000000" pitchFamily="2" charset="2"/>
              <a:buChar char="Ø"/>
            </a:pPr>
            <a:endParaRPr lang="en-GB" dirty="0"/>
          </a:p>
          <a:p>
            <a:pPr lvl="2">
              <a:buFont typeface="Wingdings" panose="05000000000000000000" pitchFamily="2" charset="2"/>
              <a:buChar char="Ø"/>
            </a:pPr>
            <a:endParaRPr lang="en-GB" dirty="0"/>
          </a:p>
          <a:p>
            <a:pPr lvl="2">
              <a:buFont typeface="Wingdings" panose="05000000000000000000" pitchFamily="2" charset="2"/>
              <a:buChar char="Ø"/>
            </a:pPr>
            <a:r>
              <a:rPr lang="en-GB" dirty="0"/>
              <a:t>Male (1) : XHE &gt;0.80</a:t>
            </a:r>
          </a:p>
          <a:p>
            <a:pPr lvl="2">
              <a:buFont typeface="Wingdings" panose="05000000000000000000" pitchFamily="2" charset="2"/>
              <a:buChar char="Ø"/>
            </a:pPr>
            <a:r>
              <a:rPr lang="en-GB" dirty="0"/>
              <a:t>• Female (2) : XHE &lt;0.20</a:t>
            </a:r>
          </a:p>
          <a:p>
            <a:pPr lvl="2">
              <a:buFont typeface="Wingdings" panose="05000000000000000000" pitchFamily="2" charset="2"/>
              <a:buChar char="Ø"/>
            </a:pPr>
            <a:r>
              <a:rPr lang="en-GB" dirty="0"/>
              <a:t>• No sex (0) : 0.20 &lt;XHE &lt;0.80</a:t>
            </a:r>
          </a:p>
          <a:p>
            <a:pPr lvl="2">
              <a:buFont typeface="Wingdings" panose="05000000000000000000" pitchFamily="2" charset="2"/>
              <a:buChar char="Ø"/>
            </a:pPr>
            <a:endParaRPr lang="en-GB" dirty="0"/>
          </a:p>
        </p:txBody>
      </p:sp>
      <p:pic>
        <p:nvPicPr>
          <p:cNvPr id="5" name="Picture 4">
            <a:extLst>
              <a:ext uri="{FF2B5EF4-FFF2-40B4-BE49-F238E27FC236}">
                <a16:creationId xmlns:a16="http://schemas.microsoft.com/office/drawing/2014/main" id="{39515F85-CA15-4518-8B0A-5CD1F92BB5B8}"/>
              </a:ext>
            </a:extLst>
          </p:cNvPr>
          <p:cNvPicPr>
            <a:picLocks noChangeAspect="1"/>
          </p:cNvPicPr>
          <p:nvPr/>
        </p:nvPicPr>
        <p:blipFill>
          <a:blip r:embed="rId3"/>
          <a:stretch>
            <a:fillRect/>
          </a:stretch>
        </p:blipFill>
        <p:spPr>
          <a:xfrm>
            <a:off x="6749488" y="1359668"/>
            <a:ext cx="5276698" cy="5252602"/>
          </a:xfrm>
          <a:prstGeom prst="rect">
            <a:avLst/>
          </a:prstGeom>
        </p:spPr>
      </p:pic>
      <p:pic>
        <p:nvPicPr>
          <p:cNvPr id="7" name="Picture 6">
            <a:extLst>
              <a:ext uri="{FF2B5EF4-FFF2-40B4-BE49-F238E27FC236}">
                <a16:creationId xmlns:a16="http://schemas.microsoft.com/office/drawing/2014/main" id="{D43DEFD6-DA34-4D0F-82EC-5EF40EC3864C}"/>
              </a:ext>
            </a:extLst>
          </p:cNvPr>
          <p:cNvPicPr>
            <a:picLocks noChangeAspect="1"/>
          </p:cNvPicPr>
          <p:nvPr/>
        </p:nvPicPr>
        <p:blipFill>
          <a:blip r:embed="rId4"/>
          <a:stretch>
            <a:fillRect/>
          </a:stretch>
        </p:blipFill>
        <p:spPr>
          <a:xfrm>
            <a:off x="1283710" y="2991029"/>
            <a:ext cx="4647590" cy="629186"/>
          </a:xfrm>
          <a:prstGeom prst="rect">
            <a:avLst/>
          </a:prstGeom>
        </p:spPr>
      </p:pic>
      <p:pic>
        <p:nvPicPr>
          <p:cNvPr id="9" name="Picture 8">
            <a:extLst>
              <a:ext uri="{FF2B5EF4-FFF2-40B4-BE49-F238E27FC236}">
                <a16:creationId xmlns:a16="http://schemas.microsoft.com/office/drawing/2014/main" id="{06589A7F-B286-4818-A14D-AAADA8953441}"/>
              </a:ext>
            </a:extLst>
          </p:cNvPr>
          <p:cNvPicPr>
            <a:picLocks noChangeAspect="1"/>
          </p:cNvPicPr>
          <p:nvPr/>
        </p:nvPicPr>
        <p:blipFill>
          <a:blip r:embed="rId5"/>
          <a:stretch>
            <a:fillRect/>
          </a:stretch>
        </p:blipFill>
        <p:spPr>
          <a:xfrm>
            <a:off x="979969" y="4628123"/>
            <a:ext cx="5515928" cy="339152"/>
          </a:xfrm>
          <a:prstGeom prst="rect">
            <a:avLst/>
          </a:prstGeom>
        </p:spPr>
      </p:pic>
      <p:pic>
        <p:nvPicPr>
          <p:cNvPr id="4" name="Picture 3">
            <a:extLst>
              <a:ext uri="{FF2B5EF4-FFF2-40B4-BE49-F238E27FC236}">
                <a16:creationId xmlns:a16="http://schemas.microsoft.com/office/drawing/2014/main" id="{1D80AED0-88FC-02EB-0851-734B1589201B}"/>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55748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6327648" cy="5443468"/>
          </a:xfrm>
        </p:spPr>
        <p:txBody>
          <a:bodyPr>
            <a:normAutofit fontScale="92500" lnSpcReduction="10000"/>
          </a:bodyPr>
          <a:lstStyle/>
          <a:p>
            <a:r>
              <a:rPr lang="en-GB" sz="2800" b="1" u="sng" dirty="0"/>
              <a:t>Heterozygosity rate</a:t>
            </a:r>
          </a:p>
          <a:p>
            <a:pPr marL="342900" indent="-342900">
              <a:buFont typeface="Arial" panose="020B0604020202020204" pitchFamily="34" charset="0"/>
              <a:buChar char="•"/>
            </a:pPr>
            <a:r>
              <a:rPr lang="en-GB" sz="2000" dirty="0"/>
              <a:t>The proportion of heterozygous genotypes (per sample)</a:t>
            </a:r>
          </a:p>
          <a:p>
            <a:pPr marL="342900" indent="-342900">
              <a:buFont typeface="Arial" panose="020B0604020202020204" pitchFamily="34" charset="0"/>
              <a:buChar char="•"/>
            </a:pPr>
            <a:r>
              <a:rPr lang="en-GB" sz="2000" dirty="0"/>
              <a:t>Various ways of calculating the rate</a:t>
            </a:r>
          </a:p>
          <a:p>
            <a:r>
              <a:rPr lang="en-GB" sz="2000" dirty="0"/>
              <a:t>PLINK: (&lt;observed </a:t>
            </a:r>
            <a:r>
              <a:rPr lang="en-GB" sz="2000" dirty="0" err="1"/>
              <a:t>hom</a:t>
            </a:r>
            <a:r>
              <a:rPr lang="en-GB" sz="2000" dirty="0"/>
              <a:t>. count&gt; - &lt;expected count&gt;) / (&lt;total observations&gt; - &lt;expected count&gt;)) </a:t>
            </a:r>
          </a:p>
          <a:p>
            <a:r>
              <a:rPr lang="en-GB" sz="2000" dirty="0"/>
              <a:t>--het (gives back and F estimate)</a:t>
            </a:r>
          </a:p>
          <a:p>
            <a:r>
              <a:rPr lang="en-GB" sz="2000" dirty="0"/>
              <a:t>&lt;custom scripts&gt;</a:t>
            </a:r>
          </a:p>
          <a:p>
            <a:pPr marL="342900" indent="-342900">
              <a:buFont typeface="Arial" panose="020B0604020202020204" pitchFamily="34" charset="0"/>
              <a:buChar char="•"/>
            </a:pPr>
            <a:r>
              <a:rPr lang="en-GB" sz="2000" dirty="0"/>
              <a:t>Excess heterozygosity -&gt; Possible sample contamination</a:t>
            </a:r>
          </a:p>
          <a:p>
            <a:pPr marL="342900" indent="-342900">
              <a:buFont typeface="Arial" panose="020B0604020202020204" pitchFamily="34" charset="0"/>
              <a:buChar char="•"/>
            </a:pPr>
            <a:r>
              <a:rPr lang="en-GB" sz="2000" dirty="0"/>
              <a:t>Less than expected heterozygosity –&gt; Possibly inbreeding</a:t>
            </a:r>
            <a:endParaRPr lang="en-GB" dirty="0"/>
          </a:p>
        </p:txBody>
      </p:sp>
      <p:pic>
        <p:nvPicPr>
          <p:cNvPr id="6" name="Picture 5">
            <a:extLst>
              <a:ext uri="{FF2B5EF4-FFF2-40B4-BE49-F238E27FC236}">
                <a16:creationId xmlns:a16="http://schemas.microsoft.com/office/drawing/2014/main" id="{61748D55-A6CD-4821-922A-5FE66443DC15}"/>
              </a:ext>
            </a:extLst>
          </p:cNvPr>
          <p:cNvPicPr>
            <a:picLocks noChangeAspect="1"/>
          </p:cNvPicPr>
          <p:nvPr/>
        </p:nvPicPr>
        <p:blipFill>
          <a:blip r:embed="rId3"/>
          <a:stretch>
            <a:fillRect/>
          </a:stretch>
        </p:blipFill>
        <p:spPr>
          <a:xfrm>
            <a:off x="6961692" y="1430122"/>
            <a:ext cx="5013230" cy="4934102"/>
          </a:xfrm>
          <a:prstGeom prst="rect">
            <a:avLst/>
          </a:prstGeom>
        </p:spPr>
      </p:pic>
      <p:pic>
        <p:nvPicPr>
          <p:cNvPr id="4" name="Picture 3">
            <a:extLst>
              <a:ext uri="{FF2B5EF4-FFF2-40B4-BE49-F238E27FC236}">
                <a16:creationId xmlns:a16="http://schemas.microsoft.com/office/drawing/2014/main" id="{B54035AB-C307-0F0F-3777-4C8D6543CEC6}"/>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56432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3" y="4508500"/>
            <a:ext cx="4500562" cy="1562959"/>
          </a:xfrm>
        </p:spPr>
        <p:txBody>
          <a:bodyPr wrap="square" anchor="t">
            <a:normAutofit/>
          </a:bodyPr>
          <a:lstStyle/>
          <a:p>
            <a:pPr>
              <a:lnSpc>
                <a:spcPct val="90000"/>
              </a:lnSpc>
            </a:pPr>
            <a:r>
              <a:rPr lang="en-GB" sz="3700"/>
              <a:t> (A generalized) Quality Control process</a:t>
            </a:r>
          </a:p>
        </p:txBody>
      </p:sp>
      <p:pic>
        <p:nvPicPr>
          <p:cNvPr id="7" name="Picture 6">
            <a:extLst>
              <a:ext uri="{FF2B5EF4-FFF2-40B4-BE49-F238E27FC236}">
                <a16:creationId xmlns:a16="http://schemas.microsoft.com/office/drawing/2014/main" id="{B2A7D640-761E-48F0-8090-102F97999F4D}"/>
              </a:ext>
            </a:extLst>
          </p:cNvPr>
          <p:cNvPicPr>
            <a:picLocks noChangeAspect="1"/>
          </p:cNvPicPr>
          <p:nvPr/>
        </p:nvPicPr>
        <p:blipFill rotWithShape="1">
          <a:blip r:embed="rId3"/>
          <a:srcRect b="25795"/>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4938141" y="3886708"/>
            <a:ext cx="6373813" cy="2850591"/>
          </a:xfrm>
        </p:spPr>
        <p:txBody>
          <a:bodyPr anchor="t">
            <a:normAutofit/>
          </a:bodyPr>
          <a:lstStyle/>
          <a:p>
            <a:r>
              <a:rPr lang="en-GB" sz="2800" b="1" u="sng" dirty="0"/>
              <a:t>Duplicated or related individuals</a:t>
            </a:r>
          </a:p>
          <a:p>
            <a:r>
              <a:rPr lang="en-GB" sz="2000" dirty="0"/>
              <a:t>A basic assumption of  GWAS: unrelated individuals</a:t>
            </a:r>
          </a:p>
          <a:p>
            <a:pPr lvl="1"/>
            <a:r>
              <a:rPr lang="en-GB" sz="2000" dirty="0"/>
              <a:t>Either exclude or account for it</a:t>
            </a:r>
          </a:p>
          <a:p>
            <a:r>
              <a:rPr lang="en-GB" sz="2000" dirty="0"/>
              <a:t>The presence can introduce a bias: genotypes in families to be over-represented</a:t>
            </a:r>
          </a:p>
          <a:p>
            <a:endParaRPr lang="en-GB" b="1" dirty="0"/>
          </a:p>
          <a:p>
            <a:endParaRPr lang="en-GB" sz="1600" b="1" u="sng" dirty="0"/>
          </a:p>
        </p:txBody>
      </p:sp>
      <p:pic>
        <p:nvPicPr>
          <p:cNvPr id="4" name="Picture 3">
            <a:extLst>
              <a:ext uri="{FF2B5EF4-FFF2-40B4-BE49-F238E27FC236}">
                <a16:creationId xmlns:a16="http://schemas.microsoft.com/office/drawing/2014/main" id="{A01FDCB9-D6C8-6213-DF6D-CDE1C165570A}"/>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264616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75374" y="61466"/>
            <a:ext cx="6191333" cy="1906323"/>
          </a:xfrm>
        </p:spPr>
        <p:txBody>
          <a:bodyPr wrap="square" anchor="t">
            <a:normAutofit/>
          </a:bodyPr>
          <a:lstStyle/>
          <a:p>
            <a:pPr>
              <a:lnSpc>
                <a:spcPct val="90000"/>
              </a:lnSpc>
            </a:pPr>
            <a:r>
              <a:rPr lang="en-GB" sz="3700" dirty="0"/>
              <a:t> (A generalized) Quality Control process</a:t>
            </a:r>
          </a:p>
        </p:txBody>
      </p:sp>
      <p:pic>
        <p:nvPicPr>
          <p:cNvPr id="7" name="Picture 6">
            <a:extLst>
              <a:ext uri="{FF2B5EF4-FFF2-40B4-BE49-F238E27FC236}">
                <a16:creationId xmlns:a16="http://schemas.microsoft.com/office/drawing/2014/main" id="{B2A7D640-761E-48F0-8090-102F97999F4D}"/>
              </a:ext>
            </a:extLst>
          </p:cNvPr>
          <p:cNvPicPr>
            <a:picLocks noChangeAspect="1"/>
          </p:cNvPicPr>
          <p:nvPr/>
        </p:nvPicPr>
        <p:blipFill rotWithShape="1">
          <a:blip r:embed="rId3"/>
          <a:srcRect b="25795"/>
          <a:stretch/>
        </p:blipFill>
        <p:spPr>
          <a:xfrm>
            <a:off x="6266708" y="61466"/>
            <a:ext cx="5925292" cy="1835704"/>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129083" y="1967790"/>
            <a:ext cx="5525567" cy="4576980"/>
          </a:xfrm>
        </p:spPr>
        <p:txBody>
          <a:bodyPr anchor="t">
            <a:normAutofit fontScale="92500"/>
          </a:bodyPr>
          <a:lstStyle/>
          <a:p>
            <a:r>
              <a:rPr lang="en-GB" sz="2800" b="1" u="sng" dirty="0"/>
              <a:t>Duplicated or related individuals</a:t>
            </a:r>
          </a:p>
          <a:p>
            <a:r>
              <a:rPr lang="en-GB" sz="1900" b="1" dirty="0"/>
              <a:t>Calculated metrics:</a:t>
            </a:r>
          </a:p>
          <a:p>
            <a:pPr lvl="1"/>
            <a:r>
              <a:rPr lang="en-GB" sz="1900" b="1" dirty="0"/>
              <a:t>Identity by state (IBS): A DNA segment is identical by state (IBS) in two or more individuals if they have identical nucleotide sequences in this segment. </a:t>
            </a:r>
          </a:p>
          <a:p>
            <a:pPr lvl="1"/>
            <a:r>
              <a:rPr lang="en-GB" sz="1900" b="1" dirty="0"/>
              <a:t>Identity by Descent (IBD): An IBS segment is identical by descent (IBD) in two or more individuals if they have inherited it from a common ancestor without recombination, that is, the segment has the same ancestral origin in these individuals. </a:t>
            </a:r>
          </a:p>
          <a:p>
            <a:endParaRPr lang="en-GB" b="1" dirty="0"/>
          </a:p>
          <a:p>
            <a:endParaRPr lang="en-GB" sz="1600" b="1" u="sng" dirty="0"/>
          </a:p>
        </p:txBody>
      </p:sp>
      <p:pic>
        <p:nvPicPr>
          <p:cNvPr id="4" name="Picture 3">
            <a:extLst>
              <a:ext uri="{FF2B5EF4-FFF2-40B4-BE49-F238E27FC236}">
                <a16:creationId xmlns:a16="http://schemas.microsoft.com/office/drawing/2014/main" id="{E8C23F04-6F7B-4580-9D4B-97B9D19E4F82}"/>
              </a:ext>
            </a:extLst>
          </p:cNvPr>
          <p:cNvPicPr>
            <a:picLocks noChangeAspect="1"/>
          </p:cNvPicPr>
          <p:nvPr/>
        </p:nvPicPr>
        <p:blipFill>
          <a:blip r:embed="rId4"/>
          <a:stretch>
            <a:fillRect/>
          </a:stretch>
        </p:blipFill>
        <p:spPr>
          <a:xfrm>
            <a:off x="5776417" y="2629585"/>
            <a:ext cx="6286500" cy="3486150"/>
          </a:xfrm>
          <a:prstGeom prst="rect">
            <a:avLst/>
          </a:prstGeom>
        </p:spPr>
      </p:pic>
      <p:sp>
        <p:nvSpPr>
          <p:cNvPr id="5" name="TextBox 4">
            <a:extLst>
              <a:ext uri="{FF2B5EF4-FFF2-40B4-BE49-F238E27FC236}">
                <a16:creationId xmlns:a16="http://schemas.microsoft.com/office/drawing/2014/main" id="{A45687E4-DF57-4A26-9C00-EF19CDD92912}"/>
              </a:ext>
            </a:extLst>
          </p:cNvPr>
          <p:cNvSpPr txBox="1"/>
          <p:nvPr/>
        </p:nvSpPr>
        <p:spPr>
          <a:xfrm>
            <a:off x="10124237" y="6313018"/>
            <a:ext cx="1441094" cy="369332"/>
          </a:xfrm>
          <a:prstGeom prst="rect">
            <a:avLst/>
          </a:prstGeom>
          <a:noFill/>
        </p:spPr>
        <p:txBody>
          <a:bodyPr wrap="square" rtlCol="0">
            <a:spAutoFit/>
          </a:bodyPr>
          <a:lstStyle/>
          <a:p>
            <a:r>
              <a:rPr lang="en-GB" dirty="0"/>
              <a:t>Wikipedia</a:t>
            </a:r>
          </a:p>
        </p:txBody>
      </p:sp>
      <p:pic>
        <p:nvPicPr>
          <p:cNvPr id="6" name="Picture 5">
            <a:extLst>
              <a:ext uri="{FF2B5EF4-FFF2-40B4-BE49-F238E27FC236}">
                <a16:creationId xmlns:a16="http://schemas.microsoft.com/office/drawing/2014/main" id="{EA5A0400-452E-16CE-7A19-727AE1C2B552}"/>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7364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75374" y="61466"/>
            <a:ext cx="6191333" cy="1906323"/>
          </a:xfrm>
        </p:spPr>
        <p:txBody>
          <a:bodyPr wrap="square" anchor="t">
            <a:normAutofit/>
          </a:bodyPr>
          <a:lstStyle/>
          <a:p>
            <a:pPr>
              <a:lnSpc>
                <a:spcPct val="90000"/>
              </a:lnSpc>
            </a:pPr>
            <a:r>
              <a:rPr lang="en-GB" sz="3700"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183177" y="1426465"/>
            <a:ext cx="11872273" cy="4576980"/>
          </a:xfrm>
        </p:spPr>
        <p:txBody>
          <a:bodyPr anchor="t">
            <a:normAutofit/>
          </a:bodyPr>
          <a:lstStyle/>
          <a:p>
            <a:r>
              <a:rPr lang="en-GB" sz="2800" b="1" u="sng" dirty="0"/>
              <a:t>Duplicated or related individuals</a:t>
            </a:r>
          </a:p>
          <a:p>
            <a:r>
              <a:rPr lang="en-GB" dirty="0"/>
              <a:t>PLINK calculates identity by descent (IBD) of all sample</a:t>
            </a:r>
          </a:p>
          <a:p>
            <a:r>
              <a:rPr lang="en-GB" dirty="0"/>
              <a:t>Approximates the percentage IBD overall, representing pairs as sharing, across all sites: </a:t>
            </a:r>
          </a:p>
          <a:p>
            <a:pPr lvl="1"/>
            <a:r>
              <a:rPr lang="en-GB" dirty="0"/>
              <a:t>Zero alleles IBD (z0)</a:t>
            </a:r>
          </a:p>
          <a:p>
            <a:pPr lvl="1"/>
            <a:r>
              <a:rPr lang="en-GB" dirty="0"/>
              <a:t>One allele IBD (z1)</a:t>
            </a:r>
          </a:p>
          <a:p>
            <a:pPr lvl="1"/>
            <a:r>
              <a:rPr lang="en-GB" dirty="0"/>
              <a:t>Two alleles IBD (z2)</a:t>
            </a:r>
          </a:p>
          <a:p>
            <a:r>
              <a:rPr lang="en-GB" dirty="0"/>
              <a:t>PI_HAT (the proportion IBD, deﬁned as P(IBD = 2) + 0.5*P(IBD = 1)). </a:t>
            </a:r>
            <a:endParaRPr lang="en-GB" b="1" dirty="0"/>
          </a:p>
          <a:p>
            <a:endParaRPr lang="en-GB" b="1" dirty="0"/>
          </a:p>
          <a:p>
            <a:endParaRPr lang="en-GB" b="1" dirty="0"/>
          </a:p>
          <a:p>
            <a:endParaRPr lang="en-GB" sz="1600" b="1" u="sng" dirty="0"/>
          </a:p>
        </p:txBody>
      </p:sp>
      <p:pic>
        <p:nvPicPr>
          <p:cNvPr id="4" name="Picture 3">
            <a:extLst>
              <a:ext uri="{FF2B5EF4-FFF2-40B4-BE49-F238E27FC236}">
                <a16:creationId xmlns:a16="http://schemas.microsoft.com/office/drawing/2014/main" id="{E8C23F04-6F7B-4580-9D4B-97B9D19E4F82}"/>
              </a:ext>
            </a:extLst>
          </p:cNvPr>
          <p:cNvPicPr>
            <a:picLocks noChangeAspect="1"/>
          </p:cNvPicPr>
          <p:nvPr/>
        </p:nvPicPr>
        <p:blipFill>
          <a:blip r:embed="rId3"/>
          <a:stretch>
            <a:fillRect/>
          </a:stretch>
        </p:blipFill>
        <p:spPr>
          <a:xfrm>
            <a:off x="7645602" y="61466"/>
            <a:ext cx="3199182" cy="1774092"/>
          </a:xfrm>
          <a:prstGeom prst="rect">
            <a:avLst/>
          </a:prstGeom>
        </p:spPr>
      </p:pic>
      <p:pic>
        <p:nvPicPr>
          <p:cNvPr id="8" name="Picture 7">
            <a:extLst>
              <a:ext uri="{FF2B5EF4-FFF2-40B4-BE49-F238E27FC236}">
                <a16:creationId xmlns:a16="http://schemas.microsoft.com/office/drawing/2014/main" id="{5FA95593-EC6B-4D3C-841C-06FCEB954FAA}"/>
              </a:ext>
            </a:extLst>
          </p:cNvPr>
          <p:cNvPicPr>
            <a:picLocks noChangeAspect="1"/>
          </p:cNvPicPr>
          <p:nvPr/>
        </p:nvPicPr>
        <p:blipFill>
          <a:blip r:embed="rId4"/>
          <a:stretch>
            <a:fillRect/>
          </a:stretch>
        </p:blipFill>
        <p:spPr>
          <a:xfrm>
            <a:off x="6266707" y="1956215"/>
            <a:ext cx="2510866" cy="691318"/>
          </a:xfrm>
          <a:prstGeom prst="rect">
            <a:avLst/>
          </a:prstGeom>
        </p:spPr>
      </p:pic>
      <p:pic>
        <p:nvPicPr>
          <p:cNvPr id="10" name="Picture 9">
            <a:extLst>
              <a:ext uri="{FF2B5EF4-FFF2-40B4-BE49-F238E27FC236}">
                <a16:creationId xmlns:a16="http://schemas.microsoft.com/office/drawing/2014/main" id="{5A0281F6-B309-41D1-940B-F36BA22FABF2}"/>
              </a:ext>
            </a:extLst>
          </p:cNvPr>
          <p:cNvPicPr>
            <a:picLocks noChangeAspect="1"/>
          </p:cNvPicPr>
          <p:nvPr/>
        </p:nvPicPr>
        <p:blipFill>
          <a:blip r:embed="rId5"/>
          <a:stretch>
            <a:fillRect/>
          </a:stretch>
        </p:blipFill>
        <p:spPr>
          <a:xfrm>
            <a:off x="421843" y="4856362"/>
            <a:ext cx="6315456" cy="1940172"/>
          </a:xfrm>
          <a:prstGeom prst="rect">
            <a:avLst/>
          </a:prstGeom>
        </p:spPr>
      </p:pic>
      <p:sp>
        <p:nvSpPr>
          <p:cNvPr id="11" name="TextBox 10">
            <a:extLst>
              <a:ext uri="{FF2B5EF4-FFF2-40B4-BE49-F238E27FC236}">
                <a16:creationId xmlns:a16="http://schemas.microsoft.com/office/drawing/2014/main" id="{F4C11BC2-5BFA-4DA5-BAA0-0345C24FEF85}"/>
              </a:ext>
            </a:extLst>
          </p:cNvPr>
          <p:cNvSpPr txBox="1"/>
          <p:nvPr/>
        </p:nvSpPr>
        <p:spPr>
          <a:xfrm>
            <a:off x="8105241" y="6348529"/>
            <a:ext cx="1872691" cy="369332"/>
          </a:xfrm>
          <a:prstGeom prst="rect">
            <a:avLst/>
          </a:prstGeom>
          <a:noFill/>
        </p:spPr>
        <p:txBody>
          <a:bodyPr wrap="square" rtlCol="0">
            <a:spAutoFit/>
          </a:bodyPr>
          <a:lstStyle/>
          <a:p>
            <a:r>
              <a:rPr lang="en-GB" dirty="0" err="1"/>
              <a:t>Slifer</a:t>
            </a:r>
            <a:r>
              <a:rPr lang="en-GB" dirty="0"/>
              <a:t>, 2018</a:t>
            </a:r>
          </a:p>
        </p:txBody>
      </p:sp>
      <p:sp>
        <p:nvSpPr>
          <p:cNvPr id="12" name="TextBox 11">
            <a:extLst>
              <a:ext uri="{FF2B5EF4-FFF2-40B4-BE49-F238E27FC236}">
                <a16:creationId xmlns:a16="http://schemas.microsoft.com/office/drawing/2014/main" id="{59488A6C-CA65-4F4A-8A1E-FA3B2A800FCF}"/>
              </a:ext>
            </a:extLst>
          </p:cNvPr>
          <p:cNvSpPr txBox="1"/>
          <p:nvPr/>
        </p:nvSpPr>
        <p:spPr>
          <a:xfrm>
            <a:off x="5383987" y="2456142"/>
            <a:ext cx="4747565" cy="2308324"/>
          </a:xfrm>
          <a:prstGeom prst="rect">
            <a:avLst/>
          </a:prstGeom>
          <a:solidFill>
            <a:srgbClr val="FF0000"/>
          </a:solidFill>
        </p:spPr>
        <p:txBody>
          <a:bodyPr wrap="square" rtlCol="0">
            <a:spAutoFit/>
          </a:bodyPr>
          <a:lstStyle/>
          <a:p>
            <a:r>
              <a:rPr lang="en-GB" dirty="0"/>
              <a:t>Use an independent SNP set before running this command: </a:t>
            </a:r>
          </a:p>
          <a:p>
            <a:pPr marL="342900" indent="-342900">
              <a:buAutoNum type="arabicParenR"/>
            </a:pPr>
            <a:r>
              <a:rPr lang="en-GB" dirty="0"/>
              <a:t>removing regions of extended Linkage Disequilibrium (LD) </a:t>
            </a:r>
          </a:p>
          <a:p>
            <a:r>
              <a:rPr lang="en-GB" dirty="0"/>
              <a:t>and</a:t>
            </a:r>
          </a:p>
          <a:p>
            <a:r>
              <a:rPr lang="en-GB" dirty="0"/>
              <a:t>2)   pruning the remaining regions so that no pair of SNPs within a given window is correlated.</a:t>
            </a:r>
          </a:p>
        </p:txBody>
      </p:sp>
      <p:pic>
        <p:nvPicPr>
          <p:cNvPr id="1026" name="Picture 2" descr="Caution Logo Clip Art at Clker.com - vector clip art online, royalty free &amp;  public domain">
            <a:extLst>
              <a:ext uri="{FF2B5EF4-FFF2-40B4-BE49-F238E27FC236}">
                <a16:creationId xmlns:a16="http://schemas.microsoft.com/office/drawing/2014/main" id="{5CA2A80C-2873-46E3-999A-67B451043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3807" y="2792640"/>
            <a:ext cx="1483690" cy="1236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65C034-6F41-D5DB-2998-21ADEC955521}"/>
              </a:ext>
            </a:extLst>
          </p:cNvPr>
          <p:cNvPicPr>
            <a:picLocks noChangeAspect="1"/>
          </p:cNvPicPr>
          <p:nvPr/>
        </p:nvPicPr>
        <p:blipFill>
          <a:blip r:embed="rId7"/>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16859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4764633" cy="5443468"/>
          </a:xfrm>
        </p:spPr>
        <p:txBody>
          <a:bodyPr>
            <a:normAutofit/>
          </a:bodyPr>
          <a:lstStyle/>
          <a:p>
            <a:r>
              <a:rPr lang="en-GB" sz="2800" b="1" u="sng" dirty="0"/>
              <a:t>Linkage disequilibrium (LD)</a:t>
            </a:r>
          </a:p>
          <a:p>
            <a:r>
              <a:rPr lang="en-GB" sz="1800" dirty="0"/>
              <a:t>Is the non-random association of alleles at different loci in a given population.</a:t>
            </a:r>
          </a:p>
          <a:p>
            <a:endParaRPr lang="en-GB" sz="1800" dirty="0"/>
          </a:p>
          <a:p>
            <a:endParaRPr lang="en-GB" sz="1800" dirty="0"/>
          </a:p>
          <a:p>
            <a:endParaRPr lang="en-GB" sz="1800" dirty="0"/>
          </a:p>
          <a:p>
            <a:r>
              <a:rPr lang="en-GB" sz="1800" dirty="0"/>
              <a:t>In GWAS we (mainly) use correlation coefficient between pairs of loci, r</a:t>
            </a:r>
            <a:r>
              <a:rPr lang="en-GB" sz="1800" baseline="30000" dirty="0"/>
              <a:t>2</a:t>
            </a:r>
          </a:p>
          <a:p>
            <a:r>
              <a:rPr lang="en-GB" sz="1800" dirty="0"/>
              <a:t>r</a:t>
            </a:r>
            <a:r>
              <a:rPr lang="en-GB" sz="1800" baseline="30000" dirty="0"/>
              <a:t>2</a:t>
            </a:r>
            <a:r>
              <a:rPr lang="en-GB" sz="1800" dirty="0"/>
              <a:t>=1 is perfect LD</a:t>
            </a:r>
          </a:p>
          <a:p>
            <a:endParaRPr lang="en-GB" baseline="30000" dirty="0"/>
          </a:p>
          <a:p>
            <a:endParaRPr lang="en-GB" dirty="0"/>
          </a:p>
        </p:txBody>
      </p:sp>
      <p:pic>
        <p:nvPicPr>
          <p:cNvPr id="9" name="Picture 8">
            <a:extLst>
              <a:ext uri="{FF2B5EF4-FFF2-40B4-BE49-F238E27FC236}">
                <a16:creationId xmlns:a16="http://schemas.microsoft.com/office/drawing/2014/main" id="{36EDCCB7-58E6-4241-BB5A-9B0244945E0E}"/>
              </a:ext>
            </a:extLst>
          </p:cNvPr>
          <p:cNvPicPr>
            <a:picLocks noChangeAspect="1"/>
          </p:cNvPicPr>
          <p:nvPr/>
        </p:nvPicPr>
        <p:blipFill>
          <a:blip r:embed="rId3"/>
          <a:stretch>
            <a:fillRect/>
          </a:stretch>
        </p:blipFill>
        <p:spPr>
          <a:xfrm>
            <a:off x="5101132" y="852681"/>
            <a:ext cx="7090868" cy="3353558"/>
          </a:xfrm>
          <a:prstGeom prst="rect">
            <a:avLst/>
          </a:prstGeom>
        </p:spPr>
      </p:pic>
      <p:pic>
        <p:nvPicPr>
          <p:cNvPr id="11" name="Picture 10">
            <a:extLst>
              <a:ext uri="{FF2B5EF4-FFF2-40B4-BE49-F238E27FC236}">
                <a16:creationId xmlns:a16="http://schemas.microsoft.com/office/drawing/2014/main" id="{6F69A160-83D2-4783-89B8-5DC596F08C82}"/>
              </a:ext>
            </a:extLst>
          </p:cNvPr>
          <p:cNvPicPr>
            <a:picLocks noChangeAspect="1"/>
          </p:cNvPicPr>
          <p:nvPr/>
        </p:nvPicPr>
        <p:blipFill>
          <a:blip r:embed="rId4"/>
          <a:stretch>
            <a:fillRect/>
          </a:stretch>
        </p:blipFill>
        <p:spPr>
          <a:xfrm>
            <a:off x="5337656" y="4301219"/>
            <a:ext cx="6766560" cy="2460266"/>
          </a:xfrm>
          <a:prstGeom prst="rect">
            <a:avLst/>
          </a:prstGeom>
        </p:spPr>
      </p:pic>
      <p:pic>
        <p:nvPicPr>
          <p:cNvPr id="13" name="Picture 12">
            <a:extLst>
              <a:ext uri="{FF2B5EF4-FFF2-40B4-BE49-F238E27FC236}">
                <a16:creationId xmlns:a16="http://schemas.microsoft.com/office/drawing/2014/main" id="{F8643A39-9C1D-467C-A3E1-64843E340F2C}"/>
              </a:ext>
            </a:extLst>
          </p:cNvPr>
          <p:cNvPicPr>
            <a:picLocks noChangeAspect="1"/>
          </p:cNvPicPr>
          <p:nvPr/>
        </p:nvPicPr>
        <p:blipFill>
          <a:blip r:embed="rId5"/>
          <a:stretch>
            <a:fillRect/>
          </a:stretch>
        </p:blipFill>
        <p:spPr>
          <a:xfrm>
            <a:off x="87784" y="3148029"/>
            <a:ext cx="5042612" cy="1672024"/>
          </a:xfrm>
          <a:prstGeom prst="rect">
            <a:avLst/>
          </a:prstGeom>
        </p:spPr>
      </p:pic>
      <p:pic>
        <p:nvPicPr>
          <p:cNvPr id="4" name="Picture 3">
            <a:extLst>
              <a:ext uri="{FF2B5EF4-FFF2-40B4-BE49-F238E27FC236}">
                <a16:creationId xmlns:a16="http://schemas.microsoft.com/office/drawing/2014/main" id="{5F76A028-3C5D-A9EB-2CE4-17AA79A81FA8}"/>
              </a:ext>
            </a:extLst>
          </p:cNvPr>
          <p:cNvPicPr>
            <a:picLocks noChangeAspect="1"/>
          </p:cNvPicPr>
          <p:nvPr/>
        </p:nvPicPr>
        <p:blipFill>
          <a:blip r:embed="rId6"/>
          <a:stretch>
            <a:fillRect/>
          </a:stretch>
        </p:blipFill>
        <p:spPr>
          <a:xfrm>
            <a:off x="58520" y="6474105"/>
            <a:ext cx="2114550" cy="361950"/>
          </a:xfrm>
          <a:prstGeom prst="rect">
            <a:avLst/>
          </a:prstGeom>
        </p:spPr>
      </p:pic>
    </p:spTree>
    <p:extLst>
      <p:ext uri="{BB962C8B-B14F-4D97-AF65-F5344CB8AC3E}">
        <p14:creationId xmlns:p14="http://schemas.microsoft.com/office/powerpoint/2010/main" val="939342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11755527" cy="527653"/>
          </a:xfrm>
        </p:spPr>
        <p:txBody>
          <a:bodyPr>
            <a:normAutofit fontScale="40000" lnSpcReduction="20000"/>
          </a:bodyPr>
          <a:lstStyle/>
          <a:p>
            <a:r>
              <a:rPr lang="en-GB" sz="2800" b="1" u="sng" dirty="0"/>
              <a:t>PLINK: LD-based SNP </a:t>
            </a:r>
            <a:r>
              <a:rPr lang="en-GB" sz="2800" b="1" u="sng" dirty="0" err="1"/>
              <a:t>prunning</a:t>
            </a:r>
            <a:r>
              <a:rPr lang="en-GB" sz="2800" b="1" u="sng" dirty="0"/>
              <a:t> </a:t>
            </a:r>
          </a:p>
          <a:p>
            <a:endParaRPr lang="en-GB" baseline="30000" dirty="0"/>
          </a:p>
          <a:p>
            <a:endParaRPr lang="en-GB" dirty="0"/>
          </a:p>
        </p:txBody>
      </p:sp>
      <p:pic>
        <p:nvPicPr>
          <p:cNvPr id="5" name="Picture 4">
            <a:extLst>
              <a:ext uri="{FF2B5EF4-FFF2-40B4-BE49-F238E27FC236}">
                <a16:creationId xmlns:a16="http://schemas.microsoft.com/office/drawing/2014/main" id="{726E10AD-BA76-4089-9F86-5B7068BF1F76}"/>
              </a:ext>
            </a:extLst>
          </p:cNvPr>
          <p:cNvPicPr>
            <a:picLocks noChangeAspect="1"/>
          </p:cNvPicPr>
          <p:nvPr/>
        </p:nvPicPr>
        <p:blipFill>
          <a:blip r:embed="rId3"/>
          <a:stretch>
            <a:fillRect/>
          </a:stretch>
        </p:blipFill>
        <p:spPr>
          <a:xfrm>
            <a:off x="336499" y="1811790"/>
            <a:ext cx="11231270" cy="483904"/>
          </a:xfrm>
          <a:prstGeom prst="rect">
            <a:avLst/>
          </a:prstGeom>
        </p:spPr>
      </p:pic>
      <p:pic>
        <p:nvPicPr>
          <p:cNvPr id="10" name="Picture 9">
            <a:extLst>
              <a:ext uri="{FF2B5EF4-FFF2-40B4-BE49-F238E27FC236}">
                <a16:creationId xmlns:a16="http://schemas.microsoft.com/office/drawing/2014/main" id="{23BB7867-919A-49D3-B8BC-6D70A3F4A940}"/>
              </a:ext>
            </a:extLst>
          </p:cNvPr>
          <p:cNvPicPr>
            <a:picLocks noChangeAspect="1"/>
          </p:cNvPicPr>
          <p:nvPr/>
        </p:nvPicPr>
        <p:blipFill>
          <a:blip r:embed="rId4"/>
          <a:stretch>
            <a:fillRect/>
          </a:stretch>
        </p:blipFill>
        <p:spPr>
          <a:xfrm>
            <a:off x="2455468" y="2339443"/>
            <a:ext cx="6769000" cy="4495786"/>
          </a:xfrm>
          <a:prstGeom prst="rect">
            <a:avLst/>
          </a:prstGeom>
        </p:spPr>
      </p:pic>
      <p:pic>
        <p:nvPicPr>
          <p:cNvPr id="4" name="Picture 3">
            <a:extLst>
              <a:ext uri="{FF2B5EF4-FFF2-40B4-BE49-F238E27FC236}">
                <a16:creationId xmlns:a16="http://schemas.microsoft.com/office/drawing/2014/main" id="{C56D1BC3-5768-4760-7F80-734368D9E999}"/>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80671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3" y="285928"/>
            <a:ext cx="11190033" cy="657733"/>
          </a:xfrm>
        </p:spPr>
        <p:txBody>
          <a:bodyPr wrap="square" anchor="b">
            <a:normAutofit fontScale="90000"/>
          </a:bodyPr>
          <a:lstStyle/>
          <a:p>
            <a:pPr>
              <a:lnSpc>
                <a:spcPct val="90000"/>
              </a:lnSpc>
            </a:pPr>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2" y="1404518"/>
            <a:ext cx="6625081" cy="5274260"/>
          </a:xfrm>
        </p:spPr>
        <p:txBody>
          <a:bodyPr anchor="t">
            <a:normAutofit fontScale="92500" lnSpcReduction="10000"/>
          </a:bodyPr>
          <a:lstStyle/>
          <a:p>
            <a:r>
              <a:rPr lang="en-GB" b="1" u="sng" dirty="0"/>
              <a:t>The Hardy–Weinberg (dis)equilibrium (HWE) law:</a:t>
            </a:r>
          </a:p>
          <a:p>
            <a:r>
              <a:rPr lang="en-GB" sz="2000" dirty="0"/>
              <a:t>The genotype and the allele frequencies are constant over generations.</a:t>
            </a:r>
          </a:p>
          <a:p>
            <a:r>
              <a:rPr lang="en-GB" sz="2000" dirty="0"/>
              <a:t>Assumes:</a:t>
            </a:r>
          </a:p>
          <a:p>
            <a:pPr lvl="1"/>
            <a:r>
              <a:rPr lang="en-GB" sz="2000" dirty="0"/>
              <a:t>An indefinitely large population</a:t>
            </a:r>
          </a:p>
          <a:p>
            <a:pPr lvl="1"/>
            <a:r>
              <a:rPr lang="en-GB" sz="2000" dirty="0"/>
              <a:t>With no selection, no Mutation, no Migration ……</a:t>
            </a:r>
          </a:p>
          <a:p>
            <a:r>
              <a:rPr lang="en-GB" sz="2000" dirty="0"/>
              <a:t>Significant deviations indicate genotyping errors</a:t>
            </a:r>
          </a:p>
          <a:p>
            <a:r>
              <a:rPr lang="en-GB" sz="2000" dirty="0"/>
              <a:t> PLINK:</a:t>
            </a:r>
          </a:p>
          <a:p>
            <a:endParaRPr lang="en-GB" sz="2000" dirty="0"/>
          </a:p>
          <a:p>
            <a:r>
              <a:rPr lang="en-GB" sz="2000" dirty="0"/>
              <a:t>Less strict case threshold avoids discarding disease‐associated SNPs</a:t>
            </a:r>
          </a:p>
          <a:p>
            <a:endParaRPr lang="en-GB" dirty="0"/>
          </a:p>
        </p:txBody>
      </p:sp>
      <p:pic>
        <p:nvPicPr>
          <p:cNvPr id="5" name="Picture 4">
            <a:extLst>
              <a:ext uri="{FF2B5EF4-FFF2-40B4-BE49-F238E27FC236}">
                <a16:creationId xmlns:a16="http://schemas.microsoft.com/office/drawing/2014/main" id="{E2391079-F89E-4997-8E8D-53587CD7CE0F}"/>
              </a:ext>
            </a:extLst>
          </p:cNvPr>
          <p:cNvPicPr>
            <a:picLocks noChangeAspect="1"/>
          </p:cNvPicPr>
          <p:nvPr/>
        </p:nvPicPr>
        <p:blipFill>
          <a:blip r:embed="rId3"/>
          <a:stretch>
            <a:fillRect/>
          </a:stretch>
        </p:blipFill>
        <p:spPr>
          <a:xfrm>
            <a:off x="7327010" y="929289"/>
            <a:ext cx="4713922" cy="3818276"/>
          </a:xfrm>
          <a:custGeom>
            <a:avLst/>
            <a:gdLst/>
            <a:ahLst/>
            <a:cxnLst/>
            <a:rect l="l" t="t" r="r" b="b"/>
            <a:pathLst>
              <a:path w="4713922" h="5759450">
                <a:moveTo>
                  <a:pt x="0" y="0"/>
                </a:moveTo>
                <a:lnTo>
                  <a:pt x="4713922" y="0"/>
                </a:lnTo>
                <a:lnTo>
                  <a:pt x="4713922" y="5759450"/>
                </a:lnTo>
                <a:lnTo>
                  <a:pt x="0" y="5759450"/>
                </a:lnTo>
                <a:close/>
              </a:path>
            </a:pathLst>
          </a:custGeom>
        </p:spPr>
      </p:pic>
      <p:pic>
        <p:nvPicPr>
          <p:cNvPr id="9" name="Picture 8">
            <a:extLst>
              <a:ext uri="{FF2B5EF4-FFF2-40B4-BE49-F238E27FC236}">
                <a16:creationId xmlns:a16="http://schemas.microsoft.com/office/drawing/2014/main" id="{014CBB16-C6C8-4C1A-B152-2526CAB83239}"/>
              </a:ext>
            </a:extLst>
          </p:cNvPr>
          <p:cNvPicPr>
            <a:picLocks noChangeAspect="1"/>
          </p:cNvPicPr>
          <p:nvPr/>
        </p:nvPicPr>
        <p:blipFill>
          <a:blip r:embed="rId4"/>
          <a:stretch>
            <a:fillRect/>
          </a:stretch>
        </p:blipFill>
        <p:spPr>
          <a:xfrm>
            <a:off x="1770279" y="4805689"/>
            <a:ext cx="7227418" cy="504873"/>
          </a:xfrm>
          <a:prstGeom prst="rect">
            <a:avLst/>
          </a:prstGeom>
        </p:spPr>
      </p:pic>
      <p:pic>
        <p:nvPicPr>
          <p:cNvPr id="12" name="Picture 11">
            <a:extLst>
              <a:ext uri="{FF2B5EF4-FFF2-40B4-BE49-F238E27FC236}">
                <a16:creationId xmlns:a16="http://schemas.microsoft.com/office/drawing/2014/main" id="{C544503B-7EB3-41E3-8AA0-11FC2607E32D}"/>
              </a:ext>
            </a:extLst>
          </p:cNvPr>
          <p:cNvPicPr>
            <a:picLocks noChangeAspect="1"/>
          </p:cNvPicPr>
          <p:nvPr/>
        </p:nvPicPr>
        <p:blipFill>
          <a:blip r:embed="rId5"/>
          <a:stretch>
            <a:fillRect/>
          </a:stretch>
        </p:blipFill>
        <p:spPr>
          <a:xfrm>
            <a:off x="1770279" y="5310562"/>
            <a:ext cx="7227418" cy="458826"/>
          </a:xfrm>
          <a:prstGeom prst="rect">
            <a:avLst/>
          </a:prstGeom>
        </p:spPr>
      </p:pic>
      <p:pic>
        <p:nvPicPr>
          <p:cNvPr id="4" name="Picture 3">
            <a:extLst>
              <a:ext uri="{FF2B5EF4-FFF2-40B4-BE49-F238E27FC236}">
                <a16:creationId xmlns:a16="http://schemas.microsoft.com/office/drawing/2014/main" id="{FBB75801-3D44-5151-2241-529056397ECA}"/>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21697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11755527" cy="5373337"/>
          </a:xfrm>
        </p:spPr>
        <p:txBody>
          <a:bodyPr>
            <a:normAutofit/>
          </a:bodyPr>
          <a:lstStyle/>
          <a:p>
            <a:r>
              <a:rPr lang="en-GB" sz="2800" b="1" u="sng" dirty="0"/>
              <a:t>Population structure</a:t>
            </a:r>
          </a:p>
          <a:p>
            <a:r>
              <a:rPr lang="en-GB" sz="2000" baseline="30000" dirty="0"/>
              <a:t>Occurs when samples have different genetic ancestries</a:t>
            </a:r>
          </a:p>
          <a:p>
            <a:r>
              <a:rPr lang="en-GB" sz="2000" baseline="30000" dirty="0"/>
              <a:t>Allele frequencies can differ between subpopulations and can lead to spurious associations due to differences in ancestry rather than true associations</a:t>
            </a:r>
          </a:p>
          <a:p>
            <a:r>
              <a:rPr lang="en-GB" sz="2000" baseline="30000" dirty="0"/>
              <a:t>PLINK:  Merge with a population of known ethnic structure (e.g., HapMap/1KG data) and identify outliers through dimension reduction analyses such as Principal Component Analysis and/or </a:t>
            </a:r>
            <a:r>
              <a:rPr lang="en-GB" sz="2000" baseline="30000" dirty="0" err="1"/>
              <a:t>MultiDimensional</a:t>
            </a:r>
            <a:r>
              <a:rPr lang="en-GB" sz="2000" baseline="30000" dirty="0"/>
              <a:t> Scaling (MDS).</a:t>
            </a:r>
          </a:p>
          <a:p>
            <a:endParaRPr lang="en-GB" dirty="0"/>
          </a:p>
        </p:txBody>
      </p:sp>
      <p:pic>
        <p:nvPicPr>
          <p:cNvPr id="6" name="Picture 5">
            <a:extLst>
              <a:ext uri="{FF2B5EF4-FFF2-40B4-BE49-F238E27FC236}">
                <a16:creationId xmlns:a16="http://schemas.microsoft.com/office/drawing/2014/main" id="{838C31D1-979B-4F98-BCD7-1FD2E699467B}"/>
              </a:ext>
            </a:extLst>
          </p:cNvPr>
          <p:cNvPicPr>
            <a:picLocks noChangeAspect="1"/>
          </p:cNvPicPr>
          <p:nvPr/>
        </p:nvPicPr>
        <p:blipFill>
          <a:blip r:embed="rId3"/>
          <a:stretch>
            <a:fillRect/>
          </a:stretch>
        </p:blipFill>
        <p:spPr>
          <a:xfrm>
            <a:off x="633985" y="3574150"/>
            <a:ext cx="3199180" cy="3030802"/>
          </a:xfrm>
          <a:prstGeom prst="rect">
            <a:avLst/>
          </a:prstGeom>
        </p:spPr>
      </p:pic>
      <p:pic>
        <p:nvPicPr>
          <p:cNvPr id="8" name="Picture 7">
            <a:extLst>
              <a:ext uri="{FF2B5EF4-FFF2-40B4-BE49-F238E27FC236}">
                <a16:creationId xmlns:a16="http://schemas.microsoft.com/office/drawing/2014/main" id="{E52762F9-3502-49BC-BDCD-C447D0EF0AEF}"/>
              </a:ext>
            </a:extLst>
          </p:cNvPr>
          <p:cNvPicPr>
            <a:picLocks noChangeAspect="1"/>
          </p:cNvPicPr>
          <p:nvPr/>
        </p:nvPicPr>
        <p:blipFill>
          <a:blip r:embed="rId4"/>
          <a:stretch>
            <a:fillRect/>
          </a:stretch>
        </p:blipFill>
        <p:spPr>
          <a:xfrm>
            <a:off x="4372051" y="3503573"/>
            <a:ext cx="7602932" cy="2976620"/>
          </a:xfrm>
          <a:prstGeom prst="rect">
            <a:avLst/>
          </a:prstGeom>
        </p:spPr>
      </p:pic>
      <p:pic>
        <p:nvPicPr>
          <p:cNvPr id="4" name="Picture 3">
            <a:extLst>
              <a:ext uri="{FF2B5EF4-FFF2-40B4-BE49-F238E27FC236}">
                <a16:creationId xmlns:a16="http://schemas.microsoft.com/office/drawing/2014/main" id="{3BEE79A9-FFAD-418A-FE5B-DCE8070511D9}"/>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47781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11755527" cy="5373337"/>
          </a:xfrm>
        </p:spPr>
        <p:txBody>
          <a:bodyPr>
            <a:normAutofit/>
          </a:bodyPr>
          <a:lstStyle/>
          <a:p>
            <a:r>
              <a:rPr lang="en-GB" sz="2800" b="1" u="sng" dirty="0"/>
              <a:t>Variant QC</a:t>
            </a:r>
          </a:p>
          <a:p>
            <a:r>
              <a:rPr lang="en-GB" sz="2800" baseline="30000" dirty="0"/>
              <a:t>It consists of (at least) four steps:</a:t>
            </a:r>
          </a:p>
          <a:p>
            <a:pPr marL="0" indent="0">
              <a:buNone/>
            </a:pPr>
            <a:r>
              <a:rPr lang="en-GB" sz="2800" baseline="30000" dirty="0"/>
              <a:t>1.Identification of variants with an excessive missing genotype</a:t>
            </a:r>
          </a:p>
          <a:p>
            <a:pPr marL="0" indent="0">
              <a:buNone/>
            </a:pPr>
            <a:r>
              <a:rPr lang="en-GB" sz="2800" baseline="30000" dirty="0"/>
              <a:t>2.Identification of variants demonstrating a significant deviation from Hardy-Weinberg equilibrium (HWE)</a:t>
            </a:r>
          </a:p>
          <a:p>
            <a:pPr marL="0" indent="0">
              <a:buNone/>
            </a:pPr>
            <a:r>
              <a:rPr lang="en-GB" sz="2800" baseline="30000" dirty="0"/>
              <a:t>3.Removal of all makers with a very low minor allele frequency</a:t>
            </a:r>
          </a:p>
          <a:p>
            <a:pPr marL="0" indent="0">
              <a:buNone/>
            </a:pPr>
            <a:r>
              <a:rPr lang="en-GB" sz="2800" baseline="30000" dirty="0"/>
              <a:t>4.Removal of all makers with cluster separation score</a:t>
            </a:r>
          </a:p>
          <a:p>
            <a:endParaRPr lang="en-GB" dirty="0"/>
          </a:p>
        </p:txBody>
      </p:sp>
      <p:pic>
        <p:nvPicPr>
          <p:cNvPr id="4" name="Picture 3">
            <a:extLst>
              <a:ext uri="{FF2B5EF4-FFF2-40B4-BE49-F238E27FC236}">
                <a16:creationId xmlns:a16="http://schemas.microsoft.com/office/drawing/2014/main" id="{0D19B734-F485-4F61-A205-72640D6AD0B5}"/>
              </a:ext>
            </a:extLst>
          </p:cNvPr>
          <p:cNvPicPr>
            <a:picLocks noChangeAspect="1"/>
          </p:cNvPicPr>
          <p:nvPr/>
        </p:nvPicPr>
        <p:blipFill>
          <a:blip r:embed="rId3"/>
          <a:stretch>
            <a:fillRect/>
          </a:stretch>
        </p:blipFill>
        <p:spPr>
          <a:xfrm>
            <a:off x="6253131" y="4031134"/>
            <a:ext cx="5389331" cy="2615411"/>
          </a:xfrm>
          <a:prstGeom prst="rect">
            <a:avLst/>
          </a:prstGeom>
        </p:spPr>
      </p:pic>
      <p:pic>
        <p:nvPicPr>
          <p:cNvPr id="5" name="Picture 4">
            <a:extLst>
              <a:ext uri="{FF2B5EF4-FFF2-40B4-BE49-F238E27FC236}">
                <a16:creationId xmlns:a16="http://schemas.microsoft.com/office/drawing/2014/main" id="{542D41FD-E108-7938-FAC0-C402B545AB69}"/>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5431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72D-6C3A-4686-9E33-413342CED88C}"/>
              </a:ext>
            </a:extLst>
          </p:cNvPr>
          <p:cNvSpPr>
            <a:spLocks noGrp="1"/>
          </p:cNvSpPr>
          <p:nvPr>
            <p:ph type="title"/>
          </p:nvPr>
        </p:nvSpPr>
        <p:spPr/>
        <p:txBody>
          <a:bodyPr/>
          <a:lstStyle/>
          <a:p>
            <a:r>
              <a:rPr lang="en-GB" dirty="0"/>
              <a:t>Before we start …</a:t>
            </a:r>
          </a:p>
        </p:txBody>
      </p:sp>
      <p:sp>
        <p:nvSpPr>
          <p:cNvPr id="3" name="Content Placeholder 2">
            <a:extLst>
              <a:ext uri="{FF2B5EF4-FFF2-40B4-BE49-F238E27FC236}">
                <a16:creationId xmlns:a16="http://schemas.microsoft.com/office/drawing/2014/main" id="{A3DA481F-771E-47B9-A89C-A3D83EDFDAC8}"/>
              </a:ext>
            </a:extLst>
          </p:cNvPr>
          <p:cNvSpPr>
            <a:spLocks noGrp="1"/>
          </p:cNvSpPr>
          <p:nvPr>
            <p:ph idx="1"/>
          </p:nvPr>
        </p:nvSpPr>
        <p:spPr>
          <a:xfrm>
            <a:off x="58522" y="1448409"/>
            <a:ext cx="5201107" cy="5379111"/>
          </a:xfrm>
        </p:spPr>
        <p:txBody>
          <a:bodyPr>
            <a:normAutofit/>
          </a:bodyPr>
          <a:lstStyle/>
          <a:p>
            <a:r>
              <a:rPr lang="en-GB" sz="2000" dirty="0"/>
              <a:t>At a given position in the DNA (or genetic locus), the pair of alleles from the two chromosomes makes up the </a:t>
            </a:r>
            <a:r>
              <a:rPr lang="en-GB" sz="2000" b="1" u="sng" dirty="0"/>
              <a:t>genotype</a:t>
            </a:r>
            <a:r>
              <a:rPr lang="en-GB" sz="2000" dirty="0"/>
              <a:t> at that position.</a:t>
            </a:r>
          </a:p>
          <a:p>
            <a:r>
              <a:rPr lang="en-GB" sz="2000" dirty="0"/>
              <a:t>SNP genotypes are </a:t>
            </a:r>
            <a:r>
              <a:rPr lang="en-GB" sz="2000" b="1" u="sng" dirty="0"/>
              <a:t>usually</a:t>
            </a:r>
            <a:r>
              <a:rPr lang="en-GB" sz="2000" u="sng" dirty="0"/>
              <a:t> </a:t>
            </a:r>
            <a:r>
              <a:rPr lang="en-GB" sz="2000" b="1" u="sng" dirty="0"/>
              <a:t>encoded as 0, 1 or 2</a:t>
            </a:r>
            <a:r>
              <a:rPr lang="en-GB" sz="2000" dirty="0"/>
              <a:t>, based on the number of copies of non-reference alleles.</a:t>
            </a:r>
          </a:p>
          <a:p>
            <a:pPr lvl="1"/>
            <a:r>
              <a:rPr lang="en-GB" sz="2000" dirty="0"/>
              <a:t>genotype TT is coded as 0 (homozygous non-reference)</a:t>
            </a:r>
          </a:p>
          <a:p>
            <a:pPr lvl="1"/>
            <a:r>
              <a:rPr lang="en-GB" sz="2000" dirty="0"/>
              <a:t>genotype CT is coded as 1 (heterozygous)</a:t>
            </a:r>
          </a:p>
          <a:p>
            <a:pPr lvl="1"/>
            <a:r>
              <a:rPr lang="en-GB" sz="2000" dirty="0"/>
              <a:t>genotype TT is coded as 2 (homozygous reference)</a:t>
            </a:r>
          </a:p>
          <a:p>
            <a:endParaRPr lang="en-GB" sz="2000" dirty="0"/>
          </a:p>
        </p:txBody>
      </p:sp>
      <p:pic>
        <p:nvPicPr>
          <p:cNvPr id="2050" name="Picture 2">
            <a:extLst>
              <a:ext uri="{FF2B5EF4-FFF2-40B4-BE49-F238E27FC236}">
                <a16:creationId xmlns:a16="http://schemas.microsoft.com/office/drawing/2014/main" id="{1DCD1E52-3EF1-4944-8D63-1D00790C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545" y="983894"/>
            <a:ext cx="6547032" cy="4743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13D617-5AE7-4C8A-B39C-35065FC426AB}"/>
              </a:ext>
            </a:extLst>
          </p:cNvPr>
          <p:cNvSpPr txBox="1"/>
          <p:nvPr/>
        </p:nvSpPr>
        <p:spPr>
          <a:xfrm>
            <a:off x="10436715" y="5727802"/>
            <a:ext cx="1463862" cy="184666"/>
          </a:xfrm>
          <a:prstGeom prst="rect">
            <a:avLst/>
          </a:prstGeom>
          <a:noFill/>
        </p:spPr>
        <p:txBody>
          <a:bodyPr wrap="none" rtlCol="0">
            <a:spAutoFit/>
          </a:bodyPr>
          <a:lstStyle/>
          <a:p>
            <a:r>
              <a:rPr lang="en-GB" sz="600" dirty="0"/>
              <a:t>https://www.ancestry.com/lp/genotype</a:t>
            </a:r>
          </a:p>
        </p:txBody>
      </p:sp>
      <p:pic>
        <p:nvPicPr>
          <p:cNvPr id="4" name="Picture 3">
            <a:extLst>
              <a:ext uri="{FF2B5EF4-FFF2-40B4-BE49-F238E27FC236}">
                <a16:creationId xmlns:a16="http://schemas.microsoft.com/office/drawing/2014/main" id="{2FE25432-9BA3-0A12-BE82-41B31A652ABE}"/>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1468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107951" y="40074"/>
            <a:ext cx="5988049" cy="2663806"/>
          </a:xfrm>
        </p:spPr>
        <p:txBody>
          <a:bodyPr wrap="square" anchor="b">
            <a:normAutofit/>
          </a:bodyPr>
          <a:lstStyle/>
          <a:p>
            <a:pPr>
              <a:lnSpc>
                <a:spcPct val="90000"/>
              </a:lnSpc>
            </a:pPr>
            <a:r>
              <a:rPr lang="en-GB" sz="6400"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3" y="3409936"/>
            <a:ext cx="5437187" cy="2682889"/>
          </a:xfrm>
        </p:spPr>
        <p:txBody>
          <a:bodyPr anchor="t">
            <a:normAutofit/>
          </a:bodyPr>
          <a:lstStyle/>
          <a:p>
            <a:r>
              <a:rPr lang="en-GB" sz="4800" b="1" u="sng" dirty="0"/>
              <a:t>Where to draw the line</a:t>
            </a:r>
            <a:r>
              <a:rPr lang="en-GB" sz="4800" b="1" u="sng" dirty="0">
                <a:solidFill>
                  <a:srgbClr val="FF0000">
                    <a:alpha val="60000"/>
                  </a:srgbClr>
                </a:solidFill>
              </a:rPr>
              <a:t>?</a:t>
            </a:r>
          </a:p>
          <a:p>
            <a:pPr marL="0" indent="0">
              <a:buNone/>
            </a:pPr>
            <a:endParaRPr lang="en-GB" sz="1600" dirty="0"/>
          </a:p>
        </p:txBody>
      </p:sp>
      <p:pic>
        <p:nvPicPr>
          <p:cNvPr id="9" name="Picture 8">
            <a:extLst>
              <a:ext uri="{FF2B5EF4-FFF2-40B4-BE49-F238E27FC236}">
                <a16:creationId xmlns:a16="http://schemas.microsoft.com/office/drawing/2014/main" id="{594C98CA-3401-443F-A055-101393C04B15}"/>
              </a:ext>
            </a:extLst>
          </p:cNvPr>
          <p:cNvPicPr>
            <a:picLocks noChangeAspect="1"/>
          </p:cNvPicPr>
          <p:nvPr/>
        </p:nvPicPr>
        <p:blipFill>
          <a:blip r:embed="rId3"/>
          <a:stretch>
            <a:fillRect/>
          </a:stretch>
        </p:blipFill>
        <p:spPr>
          <a:xfrm>
            <a:off x="6626933" y="549274"/>
            <a:ext cx="4935301" cy="3072225"/>
          </a:xfrm>
          <a:custGeom>
            <a:avLst/>
            <a:gdLst/>
            <a:ahLst/>
            <a:cxnLst/>
            <a:rect l="l" t="t" r="r" b="b"/>
            <a:pathLst>
              <a:path w="2434045" h="2435676">
                <a:moveTo>
                  <a:pt x="0" y="0"/>
                </a:moveTo>
                <a:lnTo>
                  <a:pt x="2434045" y="0"/>
                </a:lnTo>
                <a:lnTo>
                  <a:pt x="2434045" y="2435676"/>
                </a:lnTo>
                <a:lnTo>
                  <a:pt x="0" y="2435676"/>
                </a:lnTo>
                <a:close/>
              </a:path>
            </a:pathLst>
          </a:custGeom>
        </p:spPr>
      </p:pic>
      <p:pic>
        <p:nvPicPr>
          <p:cNvPr id="5" name="Picture 4">
            <a:extLst>
              <a:ext uri="{FF2B5EF4-FFF2-40B4-BE49-F238E27FC236}">
                <a16:creationId xmlns:a16="http://schemas.microsoft.com/office/drawing/2014/main" id="{0E6E8D59-3917-474A-8AA1-1C0D526F5096}"/>
              </a:ext>
            </a:extLst>
          </p:cNvPr>
          <p:cNvPicPr>
            <a:picLocks noChangeAspect="1"/>
          </p:cNvPicPr>
          <p:nvPr/>
        </p:nvPicPr>
        <p:blipFill>
          <a:blip r:embed="rId4"/>
          <a:stretch>
            <a:fillRect/>
          </a:stretch>
        </p:blipFill>
        <p:spPr>
          <a:xfrm>
            <a:off x="6538913" y="3922546"/>
            <a:ext cx="2434045" cy="2336683"/>
          </a:xfrm>
          <a:custGeom>
            <a:avLst/>
            <a:gdLst/>
            <a:ahLst/>
            <a:cxnLst/>
            <a:rect l="l" t="t" r="r" b="b"/>
            <a:pathLst>
              <a:path w="2434045" h="2435676">
                <a:moveTo>
                  <a:pt x="0" y="0"/>
                </a:moveTo>
                <a:lnTo>
                  <a:pt x="2434045" y="0"/>
                </a:lnTo>
                <a:lnTo>
                  <a:pt x="2434045" y="2435676"/>
                </a:lnTo>
                <a:lnTo>
                  <a:pt x="0" y="2435676"/>
                </a:lnTo>
                <a:close/>
              </a:path>
            </a:pathLst>
          </a:custGeom>
        </p:spPr>
      </p:pic>
      <p:pic>
        <p:nvPicPr>
          <p:cNvPr id="7" name="Picture 6">
            <a:extLst>
              <a:ext uri="{FF2B5EF4-FFF2-40B4-BE49-F238E27FC236}">
                <a16:creationId xmlns:a16="http://schemas.microsoft.com/office/drawing/2014/main" id="{E592B971-4B31-423E-A77B-FBC565B15BC5}"/>
              </a:ext>
            </a:extLst>
          </p:cNvPr>
          <p:cNvPicPr>
            <a:picLocks noChangeAspect="1"/>
          </p:cNvPicPr>
          <p:nvPr/>
        </p:nvPicPr>
        <p:blipFill>
          <a:blip r:embed="rId5"/>
          <a:stretch>
            <a:fillRect/>
          </a:stretch>
        </p:blipFill>
        <p:spPr>
          <a:xfrm>
            <a:off x="9207093" y="4001653"/>
            <a:ext cx="2434045" cy="2178470"/>
          </a:xfrm>
          <a:custGeom>
            <a:avLst/>
            <a:gdLst/>
            <a:ahLst/>
            <a:cxnLst/>
            <a:rect l="l" t="t" r="r" b="b"/>
            <a:pathLst>
              <a:path w="5093106" h="3072225">
                <a:moveTo>
                  <a:pt x="0" y="0"/>
                </a:moveTo>
                <a:lnTo>
                  <a:pt x="5093106" y="0"/>
                </a:lnTo>
                <a:lnTo>
                  <a:pt x="5093106" y="3072225"/>
                </a:lnTo>
                <a:lnTo>
                  <a:pt x="0" y="3072225"/>
                </a:lnTo>
                <a:close/>
              </a:path>
            </a:pathLst>
          </a:custGeom>
        </p:spPr>
      </p:pic>
      <p:pic>
        <p:nvPicPr>
          <p:cNvPr id="4" name="Picture 3">
            <a:extLst>
              <a:ext uri="{FF2B5EF4-FFF2-40B4-BE49-F238E27FC236}">
                <a16:creationId xmlns:a16="http://schemas.microsoft.com/office/drawing/2014/main" id="{BFB155C2-57EF-2556-DEB1-08DA25AABB4F}"/>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05067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a:xfrm>
            <a:off x="1008184" y="174032"/>
            <a:ext cx="10175631" cy="1111843"/>
          </a:xfrm>
        </p:spPr>
        <p:txBody>
          <a:bodyPr anchor="ctr">
            <a:normAutofit/>
          </a:bodyPr>
          <a:lstStyle/>
          <a:p>
            <a:pPr algn="ctr"/>
            <a:r>
              <a:rPr lang="en-GB" sz="4000"/>
              <a:t>Genotyping data : PLINK common operations</a:t>
            </a:r>
          </a:p>
        </p:txBody>
      </p:sp>
      <p:sp>
        <p:nvSpPr>
          <p:cNvPr id="15" name="Content Placeholder 14">
            <a:extLst>
              <a:ext uri="{FF2B5EF4-FFF2-40B4-BE49-F238E27FC236}">
                <a16:creationId xmlns:a16="http://schemas.microsoft.com/office/drawing/2014/main" id="{AFDC3C43-EE9A-B076-EF22-558E29A479A1}"/>
              </a:ext>
            </a:extLst>
          </p:cNvPr>
          <p:cNvSpPr>
            <a:spLocks noGrp="1"/>
          </p:cNvSpPr>
          <p:nvPr>
            <p:ph idx="1"/>
          </p:nvPr>
        </p:nvSpPr>
        <p:spPr>
          <a:xfrm>
            <a:off x="1008184" y="1459907"/>
            <a:ext cx="10175630" cy="767904"/>
          </a:xfrm>
        </p:spPr>
        <p:txBody>
          <a:bodyPr anchor="ctr">
            <a:normAutofit/>
          </a:bodyPr>
          <a:lstStyle/>
          <a:p>
            <a:pPr algn="ctr"/>
            <a:endParaRPr lang="en-US" sz="2000"/>
          </a:p>
        </p:txBody>
      </p:sp>
      <p:pic>
        <p:nvPicPr>
          <p:cNvPr id="11" name="Content Placeholder 10">
            <a:extLst>
              <a:ext uri="{FF2B5EF4-FFF2-40B4-BE49-F238E27FC236}">
                <a16:creationId xmlns:a16="http://schemas.microsoft.com/office/drawing/2014/main" id="{49B9073A-E09F-4694-939B-FFAAA9E8D035}"/>
              </a:ext>
            </a:extLst>
          </p:cNvPr>
          <p:cNvPicPr>
            <a:picLocks noChangeAspect="1"/>
          </p:cNvPicPr>
          <p:nvPr/>
        </p:nvPicPr>
        <p:blipFill>
          <a:blip r:embed="rId3"/>
          <a:stretch>
            <a:fillRect/>
          </a:stretch>
        </p:blipFill>
        <p:spPr>
          <a:xfrm>
            <a:off x="3412956" y="2405149"/>
            <a:ext cx="5359990" cy="3899393"/>
          </a:xfrm>
          <a:prstGeom prst="rect">
            <a:avLst/>
          </a:prstGeom>
        </p:spPr>
      </p:pic>
      <p:pic>
        <p:nvPicPr>
          <p:cNvPr id="3" name="Picture 2">
            <a:extLst>
              <a:ext uri="{FF2B5EF4-FFF2-40B4-BE49-F238E27FC236}">
                <a16:creationId xmlns:a16="http://schemas.microsoft.com/office/drawing/2014/main" id="{83D81BAF-136B-11E3-DAB1-8F6A91F265F7}"/>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564602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a:xfrm>
            <a:off x="1008184" y="174032"/>
            <a:ext cx="10175631" cy="1111843"/>
          </a:xfrm>
        </p:spPr>
        <p:txBody>
          <a:bodyPr anchor="ctr">
            <a:normAutofit/>
          </a:bodyPr>
          <a:lstStyle/>
          <a:p>
            <a:pPr algn="ctr"/>
            <a:r>
              <a:rPr lang="en-GB" sz="4000"/>
              <a:t>Genotyping data : PLINK common operations</a:t>
            </a:r>
          </a:p>
        </p:txBody>
      </p:sp>
      <p:sp>
        <p:nvSpPr>
          <p:cNvPr id="10" name="Content Placeholder 9">
            <a:extLst>
              <a:ext uri="{FF2B5EF4-FFF2-40B4-BE49-F238E27FC236}">
                <a16:creationId xmlns:a16="http://schemas.microsoft.com/office/drawing/2014/main" id="{174F11CF-C4E8-28EA-6E08-11E295EE9C6F}"/>
              </a:ext>
            </a:extLst>
          </p:cNvPr>
          <p:cNvSpPr>
            <a:spLocks noGrp="1"/>
          </p:cNvSpPr>
          <p:nvPr>
            <p:ph idx="1"/>
          </p:nvPr>
        </p:nvSpPr>
        <p:spPr>
          <a:xfrm>
            <a:off x="1008184" y="1459907"/>
            <a:ext cx="10175630" cy="767904"/>
          </a:xfrm>
        </p:spPr>
        <p:txBody>
          <a:bodyPr anchor="ctr">
            <a:normAutofit/>
          </a:bodyPr>
          <a:lstStyle/>
          <a:p>
            <a:pPr algn="ctr"/>
            <a:endParaRPr lang="en-US" sz="2000"/>
          </a:p>
        </p:txBody>
      </p:sp>
      <p:pic>
        <p:nvPicPr>
          <p:cNvPr id="6" name="Content Placeholder 5">
            <a:extLst>
              <a:ext uri="{FF2B5EF4-FFF2-40B4-BE49-F238E27FC236}">
                <a16:creationId xmlns:a16="http://schemas.microsoft.com/office/drawing/2014/main" id="{1FF69BFF-F4DB-4474-A7F2-C3C43F6FE5D6}"/>
              </a:ext>
            </a:extLst>
          </p:cNvPr>
          <p:cNvPicPr>
            <a:picLocks noChangeAspect="1"/>
          </p:cNvPicPr>
          <p:nvPr/>
        </p:nvPicPr>
        <p:blipFill>
          <a:blip r:embed="rId3"/>
          <a:stretch>
            <a:fillRect/>
          </a:stretch>
        </p:blipFill>
        <p:spPr>
          <a:xfrm>
            <a:off x="2870313" y="2405149"/>
            <a:ext cx="6445277" cy="3899393"/>
          </a:xfrm>
          <a:prstGeom prst="rect">
            <a:avLst/>
          </a:prstGeom>
        </p:spPr>
      </p:pic>
    </p:spTree>
    <p:extLst>
      <p:ext uri="{BB962C8B-B14F-4D97-AF65-F5344CB8AC3E}">
        <p14:creationId xmlns:p14="http://schemas.microsoft.com/office/powerpoint/2010/main" val="2673025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p:txBody>
          <a:bodyPr>
            <a:normAutofit fontScale="90000"/>
          </a:bodyPr>
          <a:lstStyle/>
          <a:p>
            <a:r>
              <a:rPr lang="en-GB" dirty="0"/>
              <a:t>Genotyping data : PLINK common operations</a:t>
            </a:r>
          </a:p>
        </p:txBody>
      </p:sp>
      <p:sp>
        <p:nvSpPr>
          <p:cNvPr id="4" name="Content Placeholder 3">
            <a:extLst>
              <a:ext uri="{FF2B5EF4-FFF2-40B4-BE49-F238E27FC236}">
                <a16:creationId xmlns:a16="http://schemas.microsoft.com/office/drawing/2014/main" id="{FC25D772-62C6-4D45-8EF5-C9C892BDD2E7}"/>
              </a:ext>
            </a:extLst>
          </p:cNvPr>
          <p:cNvSpPr>
            <a:spLocks noGrp="1"/>
          </p:cNvSpPr>
          <p:nvPr>
            <p:ph idx="1"/>
          </p:nvPr>
        </p:nvSpPr>
        <p:spPr/>
        <p:txBody>
          <a:bodyPr>
            <a:noAutofit/>
          </a:bodyPr>
          <a:lstStyle/>
          <a:p>
            <a:r>
              <a:rPr lang="en-GB" sz="2800" dirty="0"/>
              <a:t>What is the command for :</a:t>
            </a:r>
          </a:p>
          <a:p>
            <a:pPr lvl="1"/>
            <a:r>
              <a:rPr lang="en-GB" sz="2400" dirty="0"/>
              <a:t>Excluding SNPs that are missing in a large proportion of the subjects (&lt;0.90).</a:t>
            </a:r>
          </a:p>
          <a:p>
            <a:pPr lvl="1"/>
            <a:r>
              <a:rPr lang="en-GB" sz="2400" dirty="0"/>
              <a:t>Excluding individuals who have high rates of genotype missingness (&lt;0.85).</a:t>
            </a:r>
          </a:p>
          <a:p>
            <a:pPr lvl="1"/>
            <a:r>
              <a:rPr lang="en-GB" sz="2400" dirty="0"/>
              <a:t>Keeping autosomal SNPs.</a:t>
            </a:r>
          </a:p>
          <a:p>
            <a:pPr lvl="1"/>
            <a:r>
              <a:rPr lang="en-GB" sz="2400" dirty="0"/>
              <a:t>Extracting the top 20 principal components.</a:t>
            </a:r>
          </a:p>
          <a:p>
            <a:pPr lvl="1"/>
            <a:r>
              <a:rPr lang="en-GB" sz="2400" dirty="0"/>
              <a:t>The association between SNPs and a binary/quantitative  outcome.</a:t>
            </a:r>
          </a:p>
        </p:txBody>
      </p:sp>
    </p:spTree>
    <p:extLst>
      <p:ext uri="{BB962C8B-B14F-4D97-AF65-F5344CB8AC3E}">
        <p14:creationId xmlns:p14="http://schemas.microsoft.com/office/powerpoint/2010/main" val="368987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8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72D-6C3A-4686-9E33-413342CED88C}"/>
              </a:ext>
            </a:extLst>
          </p:cNvPr>
          <p:cNvSpPr>
            <a:spLocks noGrp="1"/>
          </p:cNvSpPr>
          <p:nvPr>
            <p:ph type="title"/>
          </p:nvPr>
        </p:nvSpPr>
        <p:spPr/>
        <p:txBody>
          <a:bodyPr/>
          <a:lstStyle/>
          <a:p>
            <a:r>
              <a:rPr lang="en-GB" dirty="0"/>
              <a:t>Before we start …</a:t>
            </a:r>
          </a:p>
        </p:txBody>
      </p:sp>
      <p:sp>
        <p:nvSpPr>
          <p:cNvPr id="3" name="Content Placeholder 2">
            <a:extLst>
              <a:ext uri="{FF2B5EF4-FFF2-40B4-BE49-F238E27FC236}">
                <a16:creationId xmlns:a16="http://schemas.microsoft.com/office/drawing/2014/main" id="{A3DA481F-771E-47B9-A89C-A3D83EDFDAC8}"/>
              </a:ext>
            </a:extLst>
          </p:cNvPr>
          <p:cNvSpPr>
            <a:spLocks noGrp="1"/>
          </p:cNvSpPr>
          <p:nvPr>
            <p:ph idx="1"/>
          </p:nvPr>
        </p:nvSpPr>
        <p:spPr>
          <a:xfrm>
            <a:off x="124359" y="1366035"/>
            <a:ext cx="5164532" cy="5290797"/>
          </a:xfrm>
        </p:spPr>
        <p:txBody>
          <a:bodyPr>
            <a:normAutofit lnSpcReduction="10000"/>
          </a:bodyPr>
          <a:lstStyle/>
          <a:p>
            <a:r>
              <a:rPr lang="en-GB" sz="2400" dirty="0"/>
              <a:t>SNP genotypes are usually </a:t>
            </a:r>
            <a:r>
              <a:rPr lang="en-GB" sz="2400" b="1" u="sng" dirty="0"/>
              <a:t>encoded as 0, 1 or 2</a:t>
            </a:r>
            <a:r>
              <a:rPr lang="en-GB" sz="2400" dirty="0"/>
              <a:t>, based on the number of copies of non-reference alleles.</a:t>
            </a:r>
          </a:p>
          <a:p>
            <a:pPr marL="800100" lvl="1" indent="-342900">
              <a:buFont typeface="+mj-lt"/>
              <a:buAutoNum type="arabicPeriod"/>
            </a:pPr>
            <a:r>
              <a:rPr lang="en-GB" sz="1600" dirty="0"/>
              <a:t>genotype TT is coded as 0 (homozygous non-reference)</a:t>
            </a:r>
          </a:p>
          <a:p>
            <a:pPr marL="800100" lvl="1" indent="-342900">
              <a:buFont typeface="+mj-lt"/>
              <a:buAutoNum type="arabicPeriod"/>
            </a:pPr>
            <a:r>
              <a:rPr lang="en-GB" sz="1600" dirty="0"/>
              <a:t>genotype CT is coded as 1 (heterozygous)</a:t>
            </a:r>
          </a:p>
          <a:p>
            <a:pPr marL="800100" lvl="1" indent="-342900">
              <a:buFont typeface="+mj-lt"/>
              <a:buAutoNum type="arabicPeriod"/>
            </a:pPr>
            <a:r>
              <a:rPr lang="en-GB" sz="1600" dirty="0"/>
              <a:t>genotype CC is coded as 2 (homozygous reference)</a:t>
            </a:r>
          </a:p>
          <a:p>
            <a:r>
              <a:rPr lang="en-GB" sz="2400" b="1" u="sng" dirty="0"/>
              <a:t>Genotypes frequency</a:t>
            </a:r>
            <a:r>
              <a:rPr lang="en-GB" sz="2400" b="1" dirty="0"/>
              <a:t>:</a:t>
            </a:r>
          </a:p>
          <a:p>
            <a:pPr lvl="1"/>
            <a:r>
              <a:rPr lang="en-GB" sz="1600" dirty="0"/>
              <a:t>For 1. = q</a:t>
            </a:r>
            <a:r>
              <a:rPr lang="en-GB" sz="1600" baseline="30000" dirty="0"/>
              <a:t>2</a:t>
            </a:r>
          </a:p>
          <a:p>
            <a:pPr lvl="1"/>
            <a:r>
              <a:rPr lang="en-GB" sz="1600" dirty="0"/>
              <a:t>For 2.= 2pq</a:t>
            </a:r>
          </a:p>
          <a:p>
            <a:pPr lvl="1"/>
            <a:r>
              <a:rPr lang="en-GB" sz="1600" dirty="0"/>
              <a:t>For 3.= p</a:t>
            </a:r>
            <a:r>
              <a:rPr lang="en-GB" sz="1600" baseline="30000" dirty="0"/>
              <a:t>2</a:t>
            </a:r>
            <a:endParaRPr lang="en-GB" sz="1600" dirty="0"/>
          </a:p>
          <a:p>
            <a:endParaRPr lang="en-GB" sz="2400" dirty="0"/>
          </a:p>
        </p:txBody>
      </p:sp>
      <p:pic>
        <p:nvPicPr>
          <p:cNvPr id="2050" name="Picture 2">
            <a:extLst>
              <a:ext uri="{FF2B5EF4-FFF2-40B4-BE49-F238E27FC236}">
                <a16:creationId xmlns:a16="http://schemas.microsoft.com/office/drawing/2014/main" id="{1DCD1E52-3EF1-4944-8D63-1D00790C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545" y="983894"/>
            <a:ext cx="6547032" cy="4743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13D617-5AE7-4C8A-B39C-35065FC426AB}"/>
              </a:ext>
            </a:extLst>
          </p:cNvPr>
          <p:cNvSpPr txBox="1"/>
          <p:nvPr/>
        </p:nvSpPr>
        <p:spPr>
          <a:xfrm>
            <a:off x="10436715" y="5727802"/>
            <a:ext cx="1463862" cy="184666"/>
          </a:xfrm>
          <a:prstGeom prst="rect">
            <a:avLst/>
          </a:prstGeom>
          <a:noFill/>
        </p:spPr>
        <p:txBody>
          <a:bodyPr wrap="none" rtlCol="0">
            <a:spAutoFit/>
          </a:bodyPr>
          <a:lstStyle/>
          <a:p>
            <a:r>
              <a:rPr lang="en-GB" sz="600" dirty="0"/>
              <a:t>https://www.ancestry.com/lp/genotype</a:t>
            </a:r>
          </a:p>
        </p:txBody>
      </p:sp>
      <p:pic>
        <p:nvPicPr>
          <p:cNvPr id="4" name="Picture 3">
            <a:extLst>
              <a:ext uri="{FF2B5EF4-FFF2-40B4-BE49-F238E27FC236}">
                <a16:creationId xmlns:a16="http://schemas.microsoft.com/office/drawing/2014/main" id="{86BECCD3-1243-28E4-5458-48A3614FF482}"/>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124960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1159-F2C0-4F66-AD6A-02A10AF39643}"/>
              </a:ext>
            </a:extLst>
          </p:cNvPr>
          <p:cNvSpPr>
            <a:spLocks noGrp="1"/>
          </p:cNvSpPr>
          <p:nvPr>
            <p:ph type="title"/>
          </p:nvPr>
        </p:nvSpPr>
        <p:spPr/>
        <p:txBody>
          <a:bodyPr/>
          <a:lstStyle/>
          <a:p>
            <a:r>
              <a:rPr lang="en-GB" dirty="0"/>
              <a:t>Did you say intensities?</a:t>
            </a:r>
          </a:p>
        </p:txBody>
      </p:sp>
      <p:pic>
        <p:nvPicPr>
          <p:cNvPr id="11" name="Content Placeholder 10">
            <a:extLst>
              <a:ext uri="{FF2B5EF4-FFF2-40B4-BE49-F238E27FC236}">
                <a16:creationId xmlns:a16="http://schemas.microsoft.com/office/drawing/2014/main" id="{F7A84E07-A884-422A-BD37-5F32DF2B58B3}"/>
              </a:ext>
            </a:extLst>
          </p:cNvPr>
          <p:cNvPicPr>
            <a:picLocks noGrp="1" noChangeAspect="1"/>
          </p:cNvPicPr>
          <p:nvPr>
            <p:ph idx="1"/>
          </p:nvPr>
        </p:nvPicPr>
        <p:blipFill>
          <a:blip r:embed="rId3"/>
          <a:stretch>
            <a:fillRect/>
          </a:stretch>
        </p:blipFill>
        <p:spPr>
          <a:xfrm>
            <a:off x="646264" y="1756302"/>
            <a:ext cx="2808862" cy="1797672"/>
          </a:xfrm>
          <a:prstGeom prst="rect">
            <a:avLst/>
          </a:prstGeom>
        </p:spPr>
      </p:pic>
      <p:sp>
        <p:nvSpPr>
          <p:cNvPr id="12" name="Arrow: Right 11">
            <a:extLst>
              <a:ext uri="{FF2B5EF4-FFF2-40B4-BE49-F238E27FC236}">
                <a16:creationId xmlns:a16="http://schemas.microsoft.com/office/drawing/2014/main" id="{56A152D7-9A7B-4863-A657-7C0CFE0E18CC}"/>
              </a:ext>
            </a:extLst>
          </p:cNvPr>
          <p:cNvSpPr/>
          <p:nvPr/>
        </p:nvSpPr>
        <p:spPr>
          <a:xfrm>
            <a:off x="3657602" y="24725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D00C7CB-1676-453B-B4ED-1934F89AAC54}"/>
              </a:ext>
            </a:extLst>
          </p:cNvPr>
          <p:cNvPicPr>
            <a:picLocks noChangeAspect="1"/>
          </p:cNvPicPr>
          <p:nvPr/>
        </p:nvPicPr>
        <p:blipFill>
          <a:blip r:embed="rId4"/>
          <a:stretch>
            <a:fillRect/>
          </a:stretch>
        </p:blipFill>
        <p:spPr>
          <a:xfrm>
            <a:off x="4965298" y="1539635"/>
            <a:ext cx="1676190" cy="2428571"/>
          </a:xfrm>
          <a:prstGeom prst="rect">
            <a:avLst/>
          </a:prstGeom>
        </p:spPr>
      </p:pic>
      <p:sp>
        <p:nvSpPr>
          <p:cNvPr id="15" name="Arrow: Right 14">
            <a:extLst>
              <a:ext uri="{FF2B5EF4-FFF2-40B4-BE49-F238E27FC236}">
                <a16:creationId xmlns:a16="http://schemas.microsoft.com/office/drawing/2014/main" id="{5D163AAD-D58A-4FEA-8D15-949E9E511FA6}"/>
              </a:ext>
            </a:extLst>
          </p:cNvPr>
          <p:cNvSpPr/>
          <p:nvPr/>
        </p:nvSpPr>
        <p:spPr>
          <a:xfrm>
            <a:off x="6999432" y="25116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ntroduction to Genotyping">
            <a:extLst>
              <a:ext uri="{FF2B5EF4-FFF2-40B4-BE49-F238E27FC236}">
                <a16:creationId xmlns:a16="http://schemas.microsoft.com/office/drawing/2014/main" id="{2704CE71-85D6-492B-B02D-30FCC43C1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280" y="1523651"/>
            <a:ext cx="3506420" cy="2262974"/>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139C6D57-A6D4-460E-B64E-7FE93C4741C4}"/>
              </a:ext>
            </a:extLst>
          </p:cNvPr>
          <p:cNvSpPr/>
          <p:nvPr/>
        </p:nvSpPr>
        <p:spPr>
          <a:xfrm>
            <a:off x="11126423" y="3529293"/>
            <a:ext cx="358444" cy="85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2795422F-AB88-476C-A3D1-6FC7D196C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9087" y="4842662"/>
            <a:ext cx="2837506" cy="191292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34F90E65-CCCC-457F-A7E8-DED07F6EA19B}"/>
              </a:ext>
            </a:extLst>
          </p:cNvPr>
          <p:cNvSpPr/>
          <p:nvPr/>
        </p:nvSpPr>
        <p:spPr>
          <a:xfrm rot="8461266">
            <a:off x="8907389" y="40723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4668FD55-9744-454D-86B7-B2D4E4407A79}"/>
              </a:ext>
            </a:extLst>
          </p:cNvPr>
          <p:cNvSpPr/>
          <p:nvPr/>
        </p:nvSpPr>
        <p:spPr>
          <a:xfrm rot="10800000">
            <a:off x="4939251" y="56731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7C18F594-8145-4A83-BEAD-D9F377D2ABB2}"/>
              </a:ext>
            </a:extLst>
          </p:cNvPr>
          <p:cNvPicPr>
            <a:picLocks noChangeAspect="1"/>
          </p:cNvPicPr>
          <p:nvPr/>
        </p:nvPicPr>
        <p:blipFill>
          <a:blip r:embed="rId7"/>
          <a:stretch>
            <a:fillRect/>
          </a:stretch>
        </p:blipFill>
        <p:spPr>
          <a:xfrm>
            <a:off x="2050695" y="4869274"/>
            <a:ext cx="2676190" cy="1723810"/>
          </a:xfrm>
          <a:prstGeom prst="rect">
            <a:avLst/>
          </a:prstGeom>
        </p:spPr>
      </p:pic>
      <p:pic>
        <p:nvPicPr>
          <p:cNvPr id="3" name="Picture 2">
            <a:extLst>
              <a:ext uri="{FF2B5EF4-FFF2-40B4-BE49-F238E27FC236}">
                <a16:creationId xmlns:a16="http://schemas.microsoft.com/office/drawing/2014/main" id="{8DE21CE8-75CB-64F3-A992-E7ECF2B41F6C}"/>
              </a:ext>
            </a:extLst>
          </p:cNvPr>
          <p:cNvPicPr>
            <a:picLocks noChangeAspect="1"/>
          </p:cNvPicPr>
          <p:nvPr/>
        </p:nvPicPr>
        <p:blipFill>
          <a:blip r:embed="rId8"/>
          <a:stretch>
            <a:fillRect/>
          </a:stretch>
        </p:blipFill>
        <p:spPr>
          <a:xfrm>
            <a:off x="9984105" y="6465570"/>
            <a:ext cx="2114550" cy="361950"/>
          </a:xfrm>
          <a:prstGeom prst="rect">
            <a:avLst/>
          </a:prstGeom>
        </p:spPr>
      </p:pic>
      <p:pic>
        <p:nvPicPr>
          <p:cNvPr id="4" name="Picture 3">
            <a:extLst>
              <a:ext uri="{FF2B5EF4-FFF2-40B4-BE49-F238E27FC236}">
                <a16:creationId xmlns:a16="http://schemas.microsoft.com/office/drawing/2014/main" id="{25014502-075C-7537-CDAB-3FACF65093A5}"/>
              </a:ext>
            </a:extLst>
          </p:cNvPr>
          <p:cNvPicPr>
            <a:picLocks noChangeAspect="1"/>
          </p:cNvPicPr>
          <p:nvPr/>
        </p:nvPicPr>
        <p:blipFill>
          <a:blip r:embed="rId9"/>
          <a:stretch>
            <a:fillRect/>
          </a:stretch>
        </p:blipFill>
        <p:spPr>
          <a:xfrm>
            <a:off x="9085478" y="4995560"/>
            <a:ext cx="3054465" cy="1405240"/>
          </a:xfrm>
          <a:prstGeom prst="rect">
            <a:avLst/>
          </a:prstGeom>
        </p:spPr>
      </p:pic>
    </p:spTree>
    <p:extLst>
      <p:ext uri="{BB962C8B-B14F-4D97-AF65-F5344CB8AC3E}">
        <p14:creationId xmlns:p14="http://schemas.microsoft.com/office/powerpoint/2010/main" val="370329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6D50-7F4D-4ACC-B551-6B41F783CD4C}"/>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Intensities: the good …</a:t>
            </a:r>
          </a:p>
        </p:txBody>
      </p:sp>
      <p:sp>
        <p:nvSpPr>
          <p:cNvPr id="6" name="Content Placeholder 5">
            <a:extLst>
              <a:ext uri="{FF2B5EF4-FFF2-40B4-BE49-F238E27FC236}">
                <a16:creationId xmlns:a16="http://schemas.microsoft.com/office/drawing/2014/main" id="{0C1DB430-C46A-145E-F31D-30D02A4F12EF}"/>
              </a:ext>
            </a:extLst>
          </p:cNvPr>
          <p:cNvSpPr>
            <a:spLocks noGrp="1"/>
          </p:cNvSpPr>
          <p:nvPr>
            <p:ph idx="1"/>
          </p:nvPr>
        </p:nvSpPr>
        <p:spPr>
          <a:xfrm>
            <a:off x="9905297" y="6076773"/>
            <a:ext cx="2247080" cy="494109"/>
          </a:xfrm>
        </p:spPr>
        <p:txBody>
          <a:bodyPr vert="horz" lIns="91440" tIns="45720" rIns="91440" bIns="45720" rtlCol="0" anchor="ctr">
            <a:normAutofit/>
          </a:bodyPr>
          <a:lstStyle/>
          <a:p>
            <a:pPr algn="ctr">
              <a:lnSpc>
                <a:spcPct val="90000"/>
              </a:lnSpc>
            </a:pPr>
            <a:r>
              <a:rPr lang="en-US" sz="1100" dirty="0">
                <a:latin typeface="+mn-lt"/>
                <a:cs typeface="+mn-cs"/>
              </a:rPr>
              <a:t>Zhao et al., 2018</a:t>
            </a:r>
          </a:p>
        </p:txBody>
      </p:sp>
      <p:pic>
        <p:nvPicPr>
          <p:cNvPr id="7" name="Content Placeholder 10">
            <a:extLst>
              <a:ext uri="{FF2B5EF4-FFF2-40B4-BE49-F238E27FC236}">
                <a16:creationId xmlns:a16="http://schemas.microsoft.com/office/drawing/2014/main" id="{2A6DE63B-3E44-EFD0-844A-DC440645F1A8}"/>
              </a:ext>
            </a:extLst>
          </p:cNvPr>
          <p:cNvPicPr>
            <a:picLocks noChangeAspect="1"/>
          </p:cNvPicPr>
          <p:nvPr/>
        </p:nvPicPr>
        <p:blipFill>
          <a:blip r:embed="rId3"/>
          <a:stretch>
            <a:fillRect/>
          </a:stretch>
        </p:blipFill>
        <p:spPr>
          <a:xfrm>
            <a:off x="381835" y="1621262"/>
            <a:ext cx="11422234" cy="3740780"/>
          </a:xfrm>
          <a:prstGeom prst="rect">
            <a:avLst/>
          </a:prstGeom>
        </p:spPr>
      </p:pic>
      <p:pic>
        <p:nvPicPr>
          <p:cNvPr id="8" name="Picture 7">
            <a:extLst>
              <a:ext uri="{FF2B5EF4-FFF2-40B4-BE49-F238E27FC236}">
                <a16:creationId xmlns:a16="http://schemas.microsoft.com/office/drawing/2014/main" id="{CF8C6110-A997-D315-48A5-C4B0B72FFA76}"/>
              </a:ext>
            </a:extLst>
          </p:cNvPr>
          <p:cNvPicPr>
            <a:picLocks noChangeAspect="1"/>
          </p:cNvPicPr>
          <p:nvPr/>
        </p:nvPicPr>
        <p:blipFill>
          <a:blip r:embed="rId4"/>
          <a:stretch>
            <a:fillRect/>
          </a:stretch>
        </p:blipFill>
        <p:spPr>
          <a:xfrm>
            <a:off x="9984105" y="6465570"/>
            <a:ext cx="2114550" cy="361950"/>
          </a:xfrm>
          <a:prstGeom prst="rect">
            <a:avLst/>
          </a:prstGeom>
        </p:spPr>
      </p:pic>
      <p:sp>
        <p:nvSpPr>
          <p:cNvPr id="3" name="TextBox 2">
            <a:extLst>
              <a:ext uri="{FF2B5EF4-FFF2-40B4-BE49-F238E27FC236}">
                <a16:creationId xmlns:a16="http://schemas.microsoft.com/office/drawing/2014/main" id="{3DE6F783-8E7B-E251-B7C7-50C1CAAE2F78}"/>
              </a:ext>
            </a:extLst>
          </p:cNvPr>
          <p:cNvSpPr txBox="1"/>
          <p:nvPr/>
        </p:nvSpPr>
        <p:spPr>
          <a:xfrm>
            <a:off x="2333549" y="5515661"/>
            <a:ext cx="2247080"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Cartesian coordinates</a:t>
            </a:r>
            <a:endParaRPr lang="en-GB" dirty="0"/>
          </a:p>
        </p:txBody>
      </p:sp>
      <p:sp>
        <p:nvSpPr>
          <p:cNvPr id="4" name="TextBox 3">
            <a:extLst>
              <a:ext uri="{FF2B5EF4-FFF2-40B4-BE49-F238E27FC236}">
                <a16:creationId xmlns:a16="http://schemas.microsoft.com/office/drawing/2014/main" id="{7ABD3C7E-67EA-A13B-57E8-251856C5D0A5}"/>
              </a:ext>
            </a:extLst>
          </p:cNvPr>
          <p:cNvSpPr txBox="1"/>
          <p:nvPr/>
        </p:nvSpPr>
        <p:spPr>
          <a:xfrm>
            <a:off x="8719718" y="5515661"/>
            <a:ext cx="2048256" cy="369332"/>
          </a:xfrm>
          <a:prstGeom prst="rect">
            <a:avLst/>
          </a:prstGeom>
          <a:noFill/>
        </p:spPr>
        <p:txBody>
          <a:bodyPr wrap="square" rtlCol="0">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P</a:t>
            </a:r>
            <a:r>
              <a:rPr lang="en-GB" sz="1800" dirty="0">
                <a:effectLst/>
                <a:latin typeface="Calibri" panose="020F0502020204030204" pitchFamily="34" charset="0"/>
                <a:ea typeface="Calibri" panose="020F0502020204030204" pitchFamily="34" charset="0"/>
                <a:cs typeface="Times New Roman" panose="02020603050405020304" pitchFamily="18" charset="0"/>
              </a:rPr>
              <a:t>olar coordinates</a:t>
            </a:r>
            <a:endParaRPr lang="en-GB" dirty="0"/>
          </a:p>
        </p:txBody>
      </p:sp>
    </p:spTree>
    <p:extLst>
      <p:ext uri="{BB962C8B-B14F-4D97-AF65-F5344CB8AC3E}">
        <p14:creationId xmlns:p14="http://schemas.microsoft.com/office/powerpoint/2010/main" val="49397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6D50-7F4D-4ACC-B551-6B41F783CD4C}"/>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Intensities: the bad …</a:t>
            </a:r>
          </a:p>
        </p:txBody>
      </p:sp>
      <p:pic>
        <p:nvPicPr>
          <p:cNvPr id="10" name="Content Placeholder 9">
            <a:extLst>
              <a:ext uri="{FF2B5EF4-FFF2-40B4-BE49-F238E27FC236}">
                <a16:creationId xmlns:a16="http://schemas.microsoft.com/office/drawing/2014/main" id="{9BC86285-08B5-4A1D-BB4B-11A95FAEEE70}"/>
              </a:ext>
            </a:extLst>
          </p:cNvPr>
          <p:cNvPicPr>
            <a:picLocks noGrp="1" noChangeAspect="1"/>
          </p:cNvPicPr>
          <p:nvPr>
            <p:ph idx="1"/>
          </p:nvPr>
        </p:nvPicPr>
        <p:blipFill>
          <a:blip r:embed="rId3"/>
          <a:stretch>
            <a:fillRect/>
          </a:stretch>
        </p:blipFill>
        <p:spPr>
          <a:xfrm>
            <a:off x="1851520" y="1111356"/>
            <a:ext cx="8380450" cy="4965418"/>
          </a:xfrm>
          <a:prstGeom prst="rect">
            <a:avLst/>
          </a:prstGeom>
        </p:spPr>
      </p:pic>
      <p:pic>
        <p:nvPicPr>
          <p:cNvPr id="3" name="Picture 2">
            <a:extLst>
              <a:ext uri="{FF2B5EF4-FFF2-40B4-BE49-F238E27FC236}">
                <a16:creationId xmlns:a16="http://schemas.microsoft.com/office/drawing/2014/main" id="{41E080DB-A041-1FED-8CE3-BF2059224D7D}"/>
              </a:ext>
            </a:extLst>
          </p:cNvPr>
          <p:cNvPicPr>
            <a:picLocks noChangeAspect="1"/>
          </p:cNvPicPr>
          <p:nvPr/>
        </p:nvPicPr>
        <p:blipFill>
          <a:blip r:embed="rId4"/>
          <a:stretch>
            <a:fillRect/>
          </a:stretch>
        </p:blipFill>
        <p:spPr>
          <a:xfrm>
            <a:off x="9984105" y="6465570"/>
            <a:ext cx="2114550" cy="361950"/>
          </a:xfrm>
          <a:prstGeom prst="rect">
            <a:avLst/>
          </a:prstGeom>
        </p:spPr>
      </p:pic>
      <p:sp>
        <p:nvSpPr>
          <p:cNvPr id="4" name="Content Placeholder 5">
            <a:extLst>
              <a:ext uri="{FF2B5EF4-FFF2-40B4-BE49-F238E27FC236}">
                <a16:creationId xmlns:a16="http://schemas.microsoft.com/office/drawing/2014/main" id="{E596C2CA-B9C7-483C-B553-86A9862428BB}"/>
              </a:ext>
            </a:extLst>
          </p:cNvPr>
          <p:cNvSpPr txBox="1">
            <a:spLocks/>
          </p:cNvSpPr>
          <p:nvPr/>
        </p:nvSpPr>
        <p:spPr>
          <a:xfrm>
            <a:off x="9905297" y="6076773"/>
            <a:ext cx="2247080" cy="494109"/>
          </a:xfr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sz="1100">
                <a:latin typeface="+mn-lt"/>
                <a:cs typeface="+mn-cs"/>
              </a:rPr>
              <a:t>Zhao et al., 2018</a:t>
            </a:r>
            <a:endParaRPr lang="en-US" sz="1100" dirty="0">
              <a:latin typeface="+mn-lt"/>
              <a:cs typeface="+mn-cs"/>
            </a:endParaRPr>
          </a:p>
        </p:txBody>
      </p:sp>
    </p:spTree>
    <p:extLst>
      <p:ext uri="{BB962C8B-B14F-4D97-AF65-F5344CB8AC3E}">
        <p14:creationId xmlns:p14="http://schemas.microsoft.com/office/powerpoint/2010/main" val="103643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6D50-7F4D-4ACC-B551-6B41F783CD4C}"/>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Intensities: the ugly …</a:t>
            </a:r>
          </a:p>
        </p:txBody>
      </p:sp>
      <p:pic>
        <p:nvPicPr>
          <p:cNvPr id="6" name="Content Placeholder 5">
            <a:extLst>
              <a:ext uri="{FF2B5EF4-FFF2-40B4-BE49-F238E27FC236}">
                <a16:creationId xmlns:a16="http://schemas.microsoft.com/office/drawing/2014/main" id="{A62AB8DC-50BA-4D6B-9576-FFA7D60D4A15}"/>
              </a:ext>
            </a:extLst>
          </p:cNvPr>
          <p:cNvPicPr>
            <a:picLocks noGrp="1" noChangeAspect="1"/>
          </p:cNvPicPr>
          <p:nvPr>
            <p:ph idx="1"/>
          </p:nvPr>
        </p:nvPicPr>
        <p:blipFill>
          <a:blip r:embed="rId3"/>
          <a:stretch>
            <a:fillRect/>
          </a:stretch>
        </p:blipFill>
        <p:spPr>
          <a:xfrm>
            <a:off x="1933041" y="1025515"/>
            <a:ext cx="8322870" cy="5180988"/>
          </a:xfrm>
          <a:prstGeom prst="rect">
            <a:avLst/>
          </a:prstGeom>
        </p:spPr>
      </p:pic>
      <p:pic>
        <p:nvPicPr>
          <p:cNvPr id="3" name="Picture 2">
            <a:extLst>
              <a:ext uri="{FF2B5EF4-FFF2-40B4-BE49-F238E27FC236}">
                <a16:creationId xmlns:a16="http://schemas.microsoft.com/office/drawing/2014/main" id="{33ED0FF1-0CF7-EFC6-5E0D-7E26774B8906}"/>
              </a:ext>
            </a:extLst>
          </p:cNvPr>
          <p:cNvPicPr>
            <a:picLocks noChangeAspect="1"/>
          </p:cNvPicPr>
          <p:nvPr/>
        </p:nvPicPr>
        <p:blipFill>
          <a:blip r:embed="rId4"/>
          <a:stretch>
            <a:fillRect/>
          </a:stretch>
        </p:blipFill>
        <p:spPr>
          <a:xfrm>
            <a:off x="9984105" y="6465570"/>
            <a:ext cx="2114550" cy="361950"/>
          </a:xfrm>
          <a:prstGeom prst="rect">
            <a:avLst/>
          </a:prstGeom>
        </p:spPr>
      </p:pic>
      <p:sp>
        <p:nvSpPr>
          <p:cNvPr id="4" name="Content Placeholder 5">
            <a:extLst>
              <a:ext uri="{FF2B5EF4-FFF2-40B4-BE49-F238E27FC236}">
                <a16:creationId xmlns:a16="http://schemas.microsoft.com/office/drawing/2014/main" id="{1E8FEB1D-4B70-FEE0-789A-6819634C8967}"/>
              </a:ext>
            </a:extLst>
          </p:cNvPr>
          <p:cNvSpPr txBox="1">
            <a:spLocks/>
          </p:cNvSpPr>
          <p:nvPr/>
        </p:nvSpPr>
        <p:spPr>
          <a:xfrm>
            <a:off x="9905297" y="6076773"/>
            <a:ext cx="2247080" cy="494109"/>
          </a:xfr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sz="1100">
                <a:latin typeface="+mn-lt"/>
                <a:cs typeface="+mn-cs"/>
              </a:rPr>
              <a:t>Zhao et al., 2018</a:t>
            </a:r>
            <a:endParaRPr lang="en-US" sz="1100" dirty="0">
              <a:latin typeface="+mn-lt"/>
              <a:cs typeface="+mn-cs"/>
            </a:endParaRPr>
          </a:p>
        </p:txBody>
      </p:sp>
    </p:spTree>
    <p:extLst>
      <p:ext uri="{BB962C8B-B14F-4D97-AF65-F5344CB8AC3E}">
        <p14:creationId xmlns:p14="http://schemas.microsoft.com/office/powerpoint/2010/main" val="153774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024C-BD39-43DC-B3D0-62473EA69A93}"/>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a:t>The GWAS analysis pipeline</a:t>
            </a:r>
          </a:p>
        </p:txBody>
      </p:sp>
      <p:pic>
        <p:nvPicPr>
          <p:cNvPr id="5" name="Content Placeholder 4">
            <a:extLst>
              <a:ext uri="{FF2B5EF4-FFF2-40B4-BE49-F238E27FC236}">
                <a16:creationId xmlns:a16="http://schemas.microsoft.com/office/drawing/2014/main" id="{00DA14FF-C899-45D3-96A7-260CCE31AA9C}"/>
              </a:ext>
            </a:extLst>
          </p:cNvPr>
          <p:cNvPicPr>
            <a:picLocks noGrp="1" noChangeAspect="1"/>
          </p:cNvPicPr>
          <p:nvPr>
            <p:ph idx="1"/>
          </p:nvPr>
        </p:nvPicPr>
        <p:blipFill>
          <a:blip r:embed="rId3"/>
          <a:stretch>
            <a:fillRect/>
          </a:stretch>
        </p:blipFill>
        <p:spPr>
          <a:xfrm>
            <a:off x="4811724" y="556590"/>
            <a:ext cx="6313466" cy="5761037"/>
          </a:xfrm>
          <a:custGeom>
            <a:avLst/>
            <a:gdLst/>
            <a:ahLst/>
            <a:cxnLst/>
            <a:rect l="l" t="t" r="r" b="b"/>
            <a:pathLst>
              <a:path w="7345363" h="5761037">
                <a:moveTo>
                  <a:pt x="0" y="0"/>
                </a:moveTo>
                <a:lnTo>
                  <a:pt x="7345363" y="0"/>
                </a:lnTo>
                <a:lnTo>
                  <a:pt x="7345363" y="5761037"/>
                </a:lnTo>
                <a:lnTo>
                  <a:pt x="0" y="5761037"/>
                </a:lnTo>
                <a:close/>
              </a:path>
            </a:pathLst>
          </a:custGeom>
        </p:spPr>
      </p:pic>
      <p:sp>
        <p:nvSpPr>
          <p:cNvPr id="4" name="TextBox 3">
            <a:extLst>
              <a:ext uri="{FF2B5EF4-FFF2-40B4-BE49-F238E27FC236}">
                <a16:creationId xmlns:a16="http://schemas.microsoft.com/office/drawing/2014/main" id="{C517A17F-BD66-4096-AB4E-3B8556C4E626}"/>
              </a:ext>
            </a:extLst>
          </p:cNvPr>
          <p:cNvSpPr txBox="1"/>
          <p:nvPr/>
        </p:nvSpPr>
        <p:spPr>
          <a:xfrm>
            <a:off x="9070848" y="1657338"/>
            <a:ext cx="1521561" cy="369332"/>
          </a:xfrm>
          <a:prstGeom prst="rect">
            <a:avLst/>
          </a:prstGeom>
          <a:noFill/>
        </p:spPr>
        <p:txBody>
          <a:bodyPr wrap="square" rtlCol="0">
            <a:spAutoFit/>
          </a:bodyPr>
          <a:lstStyle/>
          <a:p>
            <a:r>
              <a:rPr lang="en-GB" b="1" i="1" dirty="0">
                <a:solidFill>
                  <a:schemeClr val="bg1"/>
                </a:solidFill>
              </a:rPr>
              <a:t>(Affymetrix)</a:t>
            </a:r>
          </a:p>
        </p:txBody>
      </p:sp>
      <p:sp>
        <p:nvSpPr>
          <p:cNvPr id="23" name="TextBox 22">
            <a:extLst>
              <a:ext uri="{FF2B5EF4-FFF2-40B4-BE49-F238E27FC236}">
                <a16:creationId xmlns:a16="http://schemas.microsoft.com/office/drawing/2014/main" id="{EE422FB5-419F-4F21-A1A5-EFB2D935A2D6}"/>
              </a:ext>
            </a:extLst>
          </p:cNvPr>
          <p:cNvSpPr txBox="1"/>
          <p:nvPr/>
        </p:nvSpPr>
        <p:spPr>
          <a:xfrm>
            <a:off x="8038185" y="2058452"/>
            <a:ext cx="2071421" cy="369332"/>
          </a:xfrm>
          <a:prstGeom prst="rect">
            <a:avLst/>
          </a:prstGeom>
          <a:noFill/>
        </p:spPr>
        <p:txBody>
          <a:bodyPr wrap="square" rtlCol="0">
            <a:spAutoFit/>
          </a:bodyPr>
          <a:lstStyle/>
          <a:p>
            <a:r>
              <a:rPr lang="en-GB" b="1" i="1" dirty="0" err="1"/>
              <a:t>GenomeStudio</a:t>
            </a:r>
            <a:endParaRPr lang="en-GB" b="1" i="1" dirty="0"/>
          </a:p>
        </p:txBody>
      </p:sp>
      <p:pic>
        <p:nvPicPr>
          <p:cNvPr id="3" name="Picture 2">
            <a:extLst>
              <a:ext uri="{FF2B5EF4-FFF2-40B4-BE49-F238E27FC236}">
                <a16:creationId xmlns:a16="http://schemas.microsoft.com/office/drawing/2014/main" id="{403B3B2A-6842-1682-5C53-19D595DA297A}"/>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85341492"/>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29016</TotalTime>
  <Words>1562</Words>
  <Application>Microsoft Office PowerPoint</Application>
  <PresentationFormat>Widescreen</PresentationFormat>
  <Paragraphs>219</Paragraphs>
  <Slides>34</Slides>
  <Notes>31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34</vt:i4>
      </vt:variant>
    </vt:vector>
  </HeadingPairs>
  <TitlesOfParts>
    <vt:vector size="43" baseType="lpstr">
      <vt:lpstr>Arial</vt:lpstr>
      <vt:lpstr>Calibri</vt:lpstr>
      <vt:lpstr>Courier New</vt:lpstr>
      <vt:lpstr>Wingdings</vt:lpstr>
      <vt:lpstr>Title slides</vt:lpstr>
      <vt:lpstr>Chapter divider slides</vt:lpstr>
      <vt:lpstr>Agenda slides</vt:lpstr>
      <vt:lpstr>Content slides</vt:lpstr>
      <vt:lpstr>Thank you slides</vt:lpstr>
      <vt:lpstr>Volos Summer School</vt:lpstr>
      <vt:lpstr>Before we start …</vt:lpstr>
      <vt:lpstr>Before we start …</vt:lpstr>
      <vt:lpstr>Before we start …</vt:lpstr>
      <vt:lpstr>Did you say intensities?</vt:lpstr>
      <vt:lpstr>Intensities: the good …</vt:lpstr>
      <vt:lpstr>Intensities: the bad …</vt:lpstr>
      <vt:lpstr>Intensities: the ugly …</vt:lpstr>
      <vt:lpstr>The GWAS analysis pipeline</vt:lpstr>
      <vt:lpstr>The (imputed) GWAS analysis pipeline</vt:lpstr>
      <vt:lpstr>Genotyping data storage</vt:lpstr>
      <vt:lpstr>Genotyping data storage: PLINK</vt:lpstr>
      <vt:lpstr>Genotyping data storage: PLINK</vt:lpstr>
      <vt:lpstr>Genotyping data storage: PLINK</vt:lpstr>
      <vt:lpstr>Genotyping data storage: PLINK</vt:lpstr>
      <vt:lpstr>Genotyping data : PLINK common operations</vt:lpstr>
      <vt:lpstr>Why Quality Control?</vt:lpstr>
      <vt:lpstr>Why Quality Control?</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Genotyping data : PLINK common operations</vt:lpstr>
      <vt:lpstr>Genotyping data : PLINK common operations</vt:lpstr>
      <vt:lpstr>Genotyping data : PLINK common operations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Hatzikotoulas, Konstantinos, Dr.</dc:creator>
  <cp:keywords/>
  <dc:description/>
  <cp:lastModifiedBy>Konstantinos Hatzikotoulas</cp:lastModifiedBy>
  <cp:revision>576</cp:revision>
  <dcterms:created xsi:type="dcterms:W3CDTF">2021-07-08T06:45:51Z</dcterms:created>
  <dcterms:modified xsi:type="dcterms:W3CDTF">2023-06-09T12:52:34Z</dcterms:modified>
  <cp:category/>
</cp:coreProperties>
</file>